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8"/>
  </p:notesMasterIdLst>
  <p:handoutMasterIdLst>
    <p:handoutMasterId r:id="rId109"/>
  </p:handoutMasterIdLst>
  <p:sldIdLst>
    <p:sldId id="256" r:id="rId2"/>
    <p:sldId id="257" r:id="rId3"/>
    <p:sldId id="258" r:id="rId4"/>
    <p:sldId id="259" r:id="rId5"/>
    <p:sldId id="261" r:id="rId6"/>
    <p:sldId id="267" r:id="rId7"/>
    <p:sldId id="269" r:id="rId8"/>
    <p:sldId id="270" r:id="rId9"/>
    <p:sldId id="287" r:id="rId10"/>
    <p:sldId id="355" r:id="rId11"/>
    <p:sldId id="343" r:id="rId12"/>
    <p:sldId id="397" r:id="rId13"/>
    <p:sldId id="271" r:id="rId14"/>
    <p:sldId id="417" r:id="rId15"/>
    <p:sldId id="272" r:id="rId16"/>
    <p:sldId id="275" r:id="rId17"/>
    <p:sldId id="437" r:id="rId18"/>
    <p:sldId id="438" r:id="rId19"/>
    <p:sldId id="356" r:id="rId20"/>
    <p:sldId id="357" r:id="rId21"/>
    <p:sldId id="358" r:id="rId22"/>
    <p:sldId id="359" r:id="rId23"/>
    <p:sldId id="360" r:id="rId24"/>
    <p:sldId id="362" r:id="rId25"/>
    <p:sldId id="428" r:id="rId26"/>
    <p:sldId id="429" r:id="rId27"/>
    <p:sldId id="364" r:id="rId28"/>
    <p:sldId id="365" r:id="rId29"/>
    <p:sldId id="366" r:id="rId30"/>
    <p:sldId id="367" r:id="rId31"/>
    <p:sldId id="434" r:id="rId32"/>
    <p:sldId id="435" r:id="rId33"/>
    <p:sldId id="368" r:id="rId34"/>
    <p:sldId id="369" r:id="rId35"/>
    <p:sldId id="370" r:id="rId36"/>
    <p:sldId id="446" r:id="rId37"/>
    <p:sldId id="371" r:id="rId38"/>
    <p:sldId id="418" r:id="rId39"/>
    <p:sldId id="372" r:id="rId40"/>
    <p:sldId id="373" r:id="rId41"/>
    <p:sldId id="436" r:id="rId42"/>
    <p:sldId id="392" r:id="rId43"/>
    <p:sldId id="393" r:id="rId44"/>
    <p:sldId id="394" r:id="rId45"/>
    <p:sldId id="440" r:id="rId46"/>
    <p:sldId id="413" r:id="rId47"/>
    <p:sldId id="395" r:id="rId48"/>
    <p:sldId id="445" r:id="rId49"/>
    <p:sldId id="441" r:id="rId50"/>
    <p:sldId id="442" r:id="rId51"/>
    <p:sldId id="443" r:id="rId52"/>
    <p:sldId id="444" r:id="rId53"/>
    <p:sldId id="298" r:id="rId54"/>
    <p:sldId id="297" r:id="rId55"/>
    <p:sldId id="396" r:id="rId56"/>
    <p:sldId id="414" r:id="rId57"/>
    <p:sldId id="430" r:id="rId58"/>
    <p:sldId id="425" r:id="rId59"/>
    <p:sldId id="315" r:id="rId60"/>
    <p:sldId id="350" r:id="rId61"/>
    <p:sldId id="424" r:id="rId62"/>
    <p:sldId id="319" r:id="rId63"/>
    <p:sldId id="407" r:id="rId64"/>
    <p:sldId id="320" r:id="rId65"/>
    <p:sldId id="321" r:id="rId66"/>
    <p:sldId id="322" r:id="rId67"/>
    <p:sldId id="323" r:id="rId68"/>
    <p:sldId id="324" r:id="rId69"/>
    <p:sldId id="408" r:id="rId70"/>
    <p:sldId id="416" r:id="rId71"/>
    <p:sldId id="415" r:id="rId72"/>
    <p:sldId id="409" r:id="rId73"/>
    <p:sldId id="337" r:id="rId74"/>
    <p:sldId id="351" r:id="rId75"/>
    <p:sldId id="411" r:id="rId76"/>
    <p:sldId id="426" r:id="rId77"/>
    <p:sldId id="345" r:id="rId78"/>
    <p:sldId id="354" r:id="rId79"/>
    <p:sldId id="400" r:id="rId80"/>
    <p:sldId id="401" r:id="rId81"/>
    <p:sldId id="439" r:id="rId82"/>
    <p:sldId id="338" r:id="rId83"/>
    <p:sldId id="405" r:id="rId84"/>
    <p:sldId id="398" r:id="rId85"/>
    <p:sldId id="399" r:id="rId86"/>
    <p:sldId id="431" r:id="rId87"/>
    <p:sldId id="273" r:id="rId88"/>
    <p:sldId id="352" r:id="rId89"/>
    <p:sldId id="419" r:id="rId90"/>
    <p:sldId id="420" r:id="rId91"/>
    <p:sldId id="421" r:id="rId92"/>
    <p:sldId id="422" r:id="rId93"/>
    <p:sldId id="423" r:id="rId94"/>
    <p:sldId id="294" r:id="rId95"/>
    <p:sldId id="295" r:id="rId96"/>
    <p:sldId id="296" r:id="rId97"/>
    <p:sldId id="299" r:id="rId98"/>
    <p:sldId id="300" r:id="rId99"/>
    <p:sldId id="301" r:id="rId100"/>
    <p:sldId id="327" r:id="rId101"/>
    <p:sldId id="353" r:id="rId102"/>
    <p:sldId id="336" r:id="rId103"/>
    <p:sldId id="410" r:id="rId104"/>
    <p:sldId id="402" r:id="rId105"/>
    <p:sldId id="403" r:id="rId106"/>
    <p:sldId id="404" r:id="rId10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66"/>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22" autoAdjust="0"/>
    <p:restoredTop sz="90871" autoAdjust="0"/>
  </p:normalViewPr>
  <p:slideViewPr>
    <p:cSldViewPr>
      <p:cViewPr varScale="1">
        <p:scale>
          <a:sx n="97" d="100"/>
          <a:sy n="97" d="100"/>
        </p:scale>
        <p:origin x="36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7896"/>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80</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104</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105</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106</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63117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32</a:t>
            </a:fld>
            <a:endParaRPr lang="en-US"/>
          </a:p>
        </p:txBody>
      </p:sp>
    </p:spTree>
    <p:extLst>
      <p:ext uri="{BB962C8B-B14F-4D97-AF65-F5344CB8AC3E}">
        <p14:creationId xmlns:p14="http://schemas.microsoft.com/office/powerpoint/2010/main" val="2278208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33</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36</a:t>
            </a:fld>
            <a:endParaRPr lang="en-US"/>
          </a:p>
        </p:txBody>
      </p:sp>
    </p:spTree>
    <p:extLst>
      <p:ext uri="{BB962C8B-B14F-4D97-AF65-F5344CB8AC3E}">
        <p14:creationId xmlns:p14="http://schemas.microsoft.com/office/powerpoint/2010/main" val="189104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79</a:t>
            </a:fld>
            <a:endParaRPr lang="en-US"/>
          </a:p>
        </p:txBody>
      </p:sp>
    </p:spTree>
    <p:extLst>
      <p:ext uri="{BB962C8B-B14F-4D97-AF65-F5344CB8AC3E}">
        <p14:creationId xmlns:p14="http://schemas.microsoft.com/office/powerpoint/2010/main" val="3746784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toolbox.google.com/datasetsearch" TargetMode="External"/><Relationship Id="rId7" Type="http://schemas.openxmlformats.org/officeDocument/2006/relationships/hyperlink" Target="https://www.datafarm.co/"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7.gif"/></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medium.com/a-dose-of-curiosity/how-does-the-i-am-not-a-robot-checkbox-work-c24d426a82a1"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hyperlink" Target="https://easyhashing.com/e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www.twosigma.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gdaley/hkracing"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rive.google.com/file/d/1Es0xJa9nUFKldxH9BkVyYxHB7RxLvUjC/view?usp=sharing" TargetMode="External"/><Relationship Id="rId1" Type="http://schemas.openxmlformats.org/officeDocument/2006/relationships/slideLayout" Target="../slideLayouts/slideLayout7.xml"/><Relationship Id="rId5" Type="http://schemas.openxmlformats.org/officeDocument/2006/relationships/hyperlink" Target="https://drive.google.com/open?id=1X5gaB92oiKMa-dwwMmaaskiMSGoXR7lk" TargetMode="Externa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hyperlink" Target="https://scikit-learn.org/stable/auto_examples/applications/plot_stock_market.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imagecolorizer.com/colorize.html" TargetMode="Externa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hyperlink" Target="https://colab.research.google.com/github/kenwkliu/ideas/blob/master/colab/MNIST.ipynb"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75.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hyperlink" Target="https://towardsdatascience.com/identifying-candlestick-patterns-using-deep-learning-b7d706726874" TargetMode="External"/><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s://technology.inquirer.net/97106/with-painted-faces-artists-fight-facial-recognition-tech" TargetMode="External"/><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hyperlink" Target="https://qz.com/1356503/how-to-dodge-wechats-image-censorship-according-to-citizen-lab/"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www.businessinsider.com/china-says-new-surveillance-tech-can-id-people-from-their-walk-2018-11" TargetMode="External"/><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hyperlink" Target="https://syncedreview.com/2019/08/29/ai-creates-fashion-models-with-custom-outfits-and-poses/" TargetMode="External"/><Relationship Id="rId4" Type="http://schemas.openxmlformats.org/officeDocument/2006/relationships/hyperlink" Target="https://www.whichfaceisreal.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3Cs11fvx5jI"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8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hyperlink" Target="https://cloud.google.com/vision/" TargetMode="Externa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www.xinhuanet.com/english/2020-05/09/c_139043630.htm"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a:t>
            </a:r>
            <a:r>
              <a:rPr lang="en-US" sz="1600" dirty="0" smtClean="0">
                <a:hlinkClick r:id="rId6"/>
              </a:rPr>
              <a:t>Turk</a:t>
            </a:r>
            <a:endParaRPr lang="en-US" sz="1600" dirty="0" smtClean="0"/>
          </a:p>
          <a:p>
            <a:pPr lvl="1">
              <a:buFont typeface="Arial" panose="020B0604020202020204" pitchFamily="34" charset="0"/>
              <a:buChar char="•"/>
            </a:pPr>
            <a:r>
              <a:rPr lang="en-US" sz="1600" dirty="0" smtClean="0">
                <a:hlinkClick r:id="rId7"/>
              </a:rPr>
              <a:t>Datafarm.co</a:t>
            </a:r>
            <a:r>
              <a:rPr lang="en-US" sz="1600" dirty="0" smtClean="0"/>
              <a:t> </a:t>
            </a:r>
            <a:r>
              <a:rPr lang="en-US" sz="1600" dirty="0" smtClean="0">
                <a:sym typeface="Wingdings" panose="05000000000000000000" pitchFamily="2" charset="2"/>
              </a:rPr>
              <a:t> (My friend’s startup)</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0608"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7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 (Convolutional Neural Network)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998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968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49930"/>
            <a:ext cx="6480720" cy="336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6257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93" y="1484784"/>
            <a:ext cx="73056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pic>
        <p:nvPicPr>
          <p:cNvPr id="3078" name="Picture 6" descr="Super Street Fighter II Turbo Screenshots for DOS - MobyG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280" y="4320877"/>
            <a:ext cx="3048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724795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73535"/>
            <a:ext cx="78867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57" y="2924944"/>
            <a:ext cx="78390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82" y="3861048"/>
            <a:ext cx="79057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581128"/>
            <a:ext cx="281705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171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4" name="TextBox 3"/>
          <p:cNvSpPr txBox="1"/>
          <p:nvPr/>
        </p:nvSpPr>
        <p:spPr>
          <a:xfrm>
            <a:off x="5272882" y="5621178"/>
            <a:ext cx="2539478" cy="400110"/>
          </a:xfrm>
          <a:prstGeom prst="rect">
            <a:avLst/>
          </a:prstGeom>
          <a:noFill/>
        </p:spPr>
        <p:txBody>
          <a:bodyPr wrap="none" rtlCol="0">
            <a:spAutoFit/>
          </a:bodyPr>
          <a:lstStyle/>
          <a:p>
            <a:r>
              <a:rPr lang="en-US" sz="2000" dirty="0" smtClean="0">
                <a:hlinkClick r:id="rId2"/>
              </a:rPr>
              <a:t>Google </a:t>
            </a:r>
            <a:r>
              <a:rPr lang="en-US" sz="2000" dirty="0" err="1" smtClean="0">
                <a:hlinkClick r:id="rId2"/>
              </a:rPr>
              <a:t>reCAPTCHA</a:t>
            </a:r>
            <a:endParaRPr lang="en-US" sz="2000" dirty="0"/>
          </a:p>
        </p:txBody>
      </p:sp>
      <p:sp>
        <p:nvSpPr>
          <p:cNvPr id="10" name="Content Placeholder 1"/>
          <p:cNvSpPr txBox="1">
            <a:spLocks/>
          </p:cNvSpPr>
          <p:nvPr/>
        </p:nvSpPr>
        <p:spPr>
          <a:xfrm>
            <a:off x="395536" y="1700808"/>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FF0000"/>
                </a:solidFill>
              </a:rPr>
              <a:t>more</a:t>
            </a:r>
            <a:r>
              <a:rPr lang="en-US" sz="2000" dirty="0" smtClean="0">
                <a:solidFill>
                  <a:srgbClr val="FF0000"/>
                </a:solidFill>
              </a:rPr>
              <a:t> </a:t>
            </a:r>
            <a:r>
              <a:rPr lang="en-US" sz="2000" b="1" dirty="0" smtClean="0">
                <a:solidFill>
                  <a:srgbClr val="0070C0"/>
                </a:solidFill>
              </a:rPr>
              <a:t>labelled dataset</a:t>
            </a:r>
            <a:r>
              <a:rPr lang="en-US" sz="2000" dirty="0" smtClean="0"/>
              <a:t>?</a:t>
            </a:r>
          </a:p>
          <a:p>
            <a:pPr marL="0" indent="0"/>
            <a:endParaRPr lang="en-US" sz="1800" dirty="0"/>
          </a:p>
        </p:txBody>
      </p:sp>
      <p:sp>
        <p:nvSpPr>
          <p:cNvPr id="9" name="TextBox 8"/>
          <p:cNvSpPr txBox="1"/>
          <p:nvPr/>
        </p:nvSpPr>
        <p:spPr>
          <a:xfrm>
            <a:off x="4890789" y="1671191"/>
            <a:ext cx="2777555"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(freely)</a:t>
            </a:r>
            <a:endParaRPr lang="en-US" dirty="0"/>
          </a:p>
        </p:txBody>
      </p:sp>
      <p:pic>
        <p:nvPicPr>
          <p:cNvPr id="1028" name="Picture 4" descr="How to register for Consumption Vouchers?"/>
          <p:cNvPicPr>
            <a:picLocks noChangeAspect="1" noChangeArrowheads="1"/>
          </p:cNvPicPr>
          <p:nvPr/>
        </p:nvPicPr>
        <p:blipFill rotWithShape="1">
          <a:blip r:embed="rId3">
            <a:extLst>
              <a:ext uri="{28A0092B-C50C-407E-A947-70E740481C1C}">
                <a14:useLocalDpi xmlns:a14="http://schemas.microsoft.com/office/drawing/2010/main" val="0"/>
              </a:ext>
            </a:extLst>
          </a:blip>
          <a:srcRect t="12766" b="2778"/>
          <a:stretch/>
        </p:blipFill>
        <p:spPr bwMode="auto">
          <a:xfrm>
            <a:off x="418778" y="2496294"/>
            <a:ext cx="4688383"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Sample of Google reCaptcha text scheme, (taken from [?])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311" y="4941167"/>
            <a:ext cx="29908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a:stretch>
            <a:fillRect/>
          </a:stretch>
        </p:blipFill>
        <p:spPr>
          <a:xfrm>
            <a:off x="5501494" y="2348880"/>
            <a:ext cx="2160240" cy="3120347"/>
          </a:xfrm>
          <a:prstGeom prst="rect">
            <a:avLst/>
          </a:prstGeom>
        </p:spPr>
      </p:pic>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8" name="TextBox 7"/>
          <p:cNvSpPr txBox="1"/>
          <p:nvPr/>
        </p:nvSpPr>
        <p:spPr>
          <a:xfrm>
            <a:off x="2090934" y="5229202"/>
            <a:ext cx="4857330" cy="830997"/>
          </a:xfrm>
          <a:prstGeom prst="rect">
            <a:avLst/>
          </a:prstGeom>
          <a:noFill/>
        </p:spPr>
        <p:txBody>
          <a:bodyPr wrap="square" rtlCol="0">
            <a:spAutoFit/>
          </a:bodyPr>
          <a:lstStyle/>
          <a:p>
            <a:pPr marL="0" lvl="1"/>
            <a:r>
              <a:rPr lang="en-US" sz="2000" b="1" dirty="0" smtClean="0">
                <a:solidFill>
                  <a:srgbClr val="FF0000"/>
                </a:solidFill>
              </a:rPr>
              <a:t>Tagged </a:t>
            </a:r>
            <a:r>
              <a:rPr lang="en-US" sz="2000" b="1" dirty="0">
                <a:solidFill>
                  <a:srgbClr val="FF0000"/>
                </a:solidFill>
              </a:rPr>
              <a:t>your </a:t>
            </a:r>
            <a:r>
              <a:rPr lang="en-US" sz="2000" b="1" dirty="0" smtClean="0">
                <a:solidFill>
                  <a:srgbClr val="FF0000"/>
                </a:solidFill>
              </a:rPr>
              <a:t>friends </a:t>
            </a:r>
            <a:r>
              <a:rPr lang="en-US" sz="2000" dirty="0"/>
              <a:t>in Facebook or </a:t>
            </a:r>
            <a:r>
              <a:rPr lang="en-US" sz="2000" dirty="0" smtClean="0"/>
              <a:t>IG</a:t>
            </a:r>
            <a:endParaRPr lang="en-US" sz="2000" dirty="0"/>
          </a:p>
          <a:p>
            <a:endParaRPr lang="en-US" sz="2800" dirty="0"/>
          </a:p>
        </p:txBody>
      </p:sp>
      <p:sp>
        <p:nvSpPr>
          <p:cNvPr id="10" name="Content Placeholder 1"/>
          <p:cNvSpPr txBox="1">
            <a:spLocks/>
          </p:cNvSpPr>
          <p:nvPr/>
        </p:nvSpPr>
        <p:spPr>
          <a:xfrm>
            <a:off x="2213589" y="1988840"/>
            <a:ext cx="3672408"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WFH (Work from </a:t>
            </a:r>
            <a:r>
              <a:rPr lang="en-US" sz="2000" strike="sngStrike" dirty="0" smtClean="0"/>
              <a:t>Home</a:t>
            </a:r>
            <a:r>
              <a:rPr lang="en-US" sz="2000" dirty="0" smtClean="0"/>
              <a:t> </a:t>
            </a:r>
            <a:r>
              <a:rPr lang="en-US" sz="2000" b="1" dirty="0" smtClean="0">
                <a:solidFill>
                  <a:srgbClr val="0070C0"/>
                </a:solidFill>
              </a:rPr>
              <a:t>Hill</a:t>
            </a:r>
            <a:r>
              <a:rPr lang="en-US" sz="2000" dirty="0" smtClean="0"/>
              <a:t>)</a:t>
            </a:r>
          </a:p>
          <a:p>
            <a:pPr marL="0" indent="0"/>
            <a:endParaRPr lang="en-US" sz="1800" dirty="0"/>
          </a:p>
        </p:txBody>
      </p:sp>
      <p:grpSp>
        <p:nvGrpSpPr>
          <p:cNvPr id="11" name="Group 10"/>
          <p:cNvGrpSpPr/>
          <p:nvPr/>
        </p:nvGrpSpPr>
        <p:grpSpPr>
          <a:xfrm>
            <a:off x="2090934" y="2636912"/>
            <a:ext cx="4137250" cy="2327893"/>
            <a:chOff x="4067944" y="2973315"/>
            <a:chExt cx="4137250" cy="2327893"/>
          </a:xfrm>
        </p:grpSpPr>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97331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283968" y="4137261"/>
              <a:ext cx="1440160" cy="225523"/>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2534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7632848"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IQ Test:</a:t>
            </a:r>
            <a:r>
              <a:rPr lang="en-US" sz="1800" dirty="0" smtClean="0"/>
              <a:t> Cook 1 chicken wing requires 10 mins. How many minutes for cooking 10 chicken wings? </a:t>
            </a:r>
            <a:endParaRPr lang="en-US" sz="1800" dirty="0"/>
          </a:p>
          <a:p>
            <a:pPr marL="0" indent="0"/>
            <a:endParaRPr lang="en-US" sz="1800" dirty="0" smtClean="0"/>
          </a:p>
          <a:p>
            <a:pPr marL="457200" indent="-457200">
              <a:buFontTx/>
              <a:buChar char="-"/>
            </a:pP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272" r="4128"/>
          <a:stretch/>
        </p:blipFill>
        <p:spPr bwMode="auto">
          <a:xfrm>
            <a:off x="4433639" y="2636912"/>
            <a:ext cx="43148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7094" y="2564904"/>
            <a:ext cx="3806874" cy="3693319"/>
          </a:xfrm>
          <a:prstGeom prst="rect">
            <a:avLst/>
          </a:prstGeom>
          <a:noFill/>
        </p:spPr>
        <p:txBody>
          <a:bodyPr wrap="square" rtlCol="0">
            <a:spAutoFit/>
          </a:bodyPr>
          <a:lstStyle/>
          <a:p>
            <a:r>
              <a:rPr lang="en-US" sz="1800" b="1" u="sng" dirty="0" smtClean="0"/>
              <a:t>Still 10 mins </a:t>
            </a:r>
            <a:r>
              <a:rPr lang="en-US" sz="1800" dirty="0" smtClean="0"/>
              <a:t>- cook chicken wings </a:t>
            </a:r>
            <a:r>
              <a:rPr lang="en-US" sz="1800" b="1" dirty="0" smtClean="0">
                <a:solidFill>
                  <a:srgbClr val="0070C0"/>
                </a:solidFill>
              </a:rPr>
              <a:t>in parallel</a:t>
            </a:r>
            <a:r>
              <a:rPr lang="en-US" sz="1800" dirty="0" smtClean="0"/>
              <a:t> because each chicken wing is </a:t>
            </a:r>
            <a:r>
              <a:rPr lang="en-US" sz="1800" b="1" dirty="0">
                <a:solidFill>
                  <a:srgbClr val="0070C0"/>
                </a:solidFill>
              </a:rPr>
              <a:t>independent</a:t>
            </a:r>
            <a:r>
              <a:rPr lang="en-US" sz="1800" dirty="0" smtClean="0"/>
              <a:t> of each others</a:t>
            </a:r>
          </a:p>
          <a:p>
            <a:endParaRPr lang="en-US" sz="1800" dirty="0"/>
          </a:p>
          <a:p>
            <a:r>
              <a:rPr lang="en-US" sz="1800" dirty="0" smtClean="0"/>
              <a:t>Compare to bank transactions which has to perform step-by-step</a:t>
            </a:r>
          </a:p>
          <a:p>
            <a:endParaRPr lang="en-US" sz="1800" dirty="0"/>
          </a:p>
          <a:p>
            <a:r>
              <a:rPr lang="en-US" sz="1800" dirty="0" smtClean="0"/>
              <a:t>Supervised training is similar to cooking chicken wings as </a:t>
            </a:r>
            <a:r>
              <a:rPr lang="en-US" sz="1800" b="1" dirty="0" smtClean="0">
                <a:solidFill>
                  <a:srgbClr val="0070C0"/>
                </a:solidFill>
              </a:rPr>
              <a:t>many labelled data in the dataset (e.g. face and name) is independent to each others</a:t>
            </a:r>
            <a:endParaRPr lang="en-US" sz="1800" b="1" dirty="0">
              <a:solidFill>
                <a:srgbClr val="0070C0"/>
              </a:solidFill>
            </a:endParaRPr>
          </a:p>
        </p:txBody>
      </p:sp>
    </p:spTree>
    <p:extLst>
      <p:ext uri="{BB962C8B-B14F-4D97-AF65-F5344CB8AC3E}">
        <p14:creationId xmlns:p14="http://schemas.microsoft.com/office/powerpoint/2010/main" val="182256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31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Kaggle Dataset</a:t>
            </a:r>
            <a:endParaRPr lang="en-US" sz="1600" dirty="0"/>
          </a:p>
        </p:txBody>
      </p:sp>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7696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5" y="4365104"/>
            <a:ext cx="884188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01131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Hong Kong Jockey </a:t>
            </a:r>
            <a:r>
              <a:rPr lang="en-US" sz="1600" dirty="0" smtClean="0"/>
              <a:t>Club</a:t>
            </a:r>
          </a:p>
          <a:p>
            <a:pPr marL="0" indent="0"/>
            <a:r>
              <a:rPr lang="en-US" sz="1600" b="1" dirty="0" smtClean="0">
                <a:hlinkClick r:id="rId2"/>
              </a:rPr>
              <a:t>Executive </a:t>
            </a:r>
            <a:r>
              <a:rPr lang="en-US" sz="1600" b="1" dirty="0">
                <a:hlinkClick r:id="rId2"/>
              </a:rPr>
              <a:t>Manager, Artificial Intelligence (Sports Betting) </a:t>
            </a:r>
            <a:r>
              <a:rPr lang="en-US" sz="1600" dirty="0"/>
              <a:t>	</a:t>
            </a:r>
          </a:p>
          <a:p>
            <a:endParaRPr lang="en-US" sz="1600" dirty="0"/>
          </a:p>
          <a:p>
            <a:pPr marL="0" indent="0"/>
            <a:r>
              <a:rPr lang="en-US" sz="1600" dirty="0" smtClean="0"/>
              <a:t>The </a:t>
            </a:r>
            <a:r>
              <a:rPr lang="en-US" sz="1600" dirty="0"/>
              <a:t>main responsibility of the candidate is around fixed odds sports betting - to lead a </a:t>
            </a:r>
            <a:r>
              <a:rPr lang="en-US" sz="1600" dirty="0" smtClean="0"/>
              <a:t>skilled team </a:t>
            </a:r>
            <a:r>
              <a:rPr lang="en-US" sz="1600" dirty="0"/>
              <a:t>of </a:t>
            </a:r>
            <a:r>
              <a:rPr lang="en-US" sz="1600" b="1" dirty="0">
                <a:solidFill>
                  <a:srgbClr val="0070C0"/>
                </a:solidFill>
              </a:rPr>
              <a:t>data analysts or scientist to applying cutting edge AI Machine learning and big data analysis </a:t>
            </a:r>
            <a:r>
              <a:rPr lang="en-US" sz="1600" dirty="0"/>
              <a:t>to improve gross margin rate of Fixed Odds Sports Betting 	</a:t>
            </a:r>
          </a:p>
          <a:p>
            <a:pPr marL="0" indent="0"/>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3356992"/>
            <a:ext cx="37052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1700808"/>
            <a:ext cx="3261233"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589240"/>
            <a:ext cx="7360092" cy="584775"/>
          </a:xfrm>
          <a:prstGeom prst="rect">
            <a:avLst/>
          </a:prstGeom>
          <a:noFill/>
        </p:spPr>
        <p:txBody>
          <a:bodyPr wrap="none" rtlCol="0">
            <a:spAutoFit/>
          </a:bodyPr>
          <a:lstStyle/>
          <a:p>
            <a:r>
              <a:rPr lang="en-US" sz="1600" dirty="0">
                <a:hlinkClick r:id="rId5"/>
              </a:rPr>
              <a:t>Predicting Horse Racing Result by </a:t>
            </a:r>
            <a:r>
              <a:rPr lang="en-US" sz="1600" dirty="0" smtClean="0">
                <a:hlinkClick r:id="rId5"/>
              </a:rPr>
              <a:t>AI</a:t>
            </a:r>
            <a:endParaRPr lang="en-US" sz="1600" dirty="0" smtClean="0"/>
          </a:p>
          <a:p>
            <a:r>
              <a:rPr lang="en-US" sz="1600" i="1" dirty="0" smtClean="0"/>
              <a:t>Students: Clarence </a:t>
            </a:r>
            <a:r>
              <a:rPr lang="en-US" sz="1600" i="1" dirty="0"/>
              <a:t>Ng, Keith Jones, Jason Lam, Richard </a:t>
            </a:r>
            <a:r>
              <a:rPr lang="en-US" sz="1600" i="1" dirty="0" err="1"/>
              <a:t>Dela</a:t>
            </a:r>
            <a:r>
              <a:rPr lang="en-US" sz="1600" i="1" dirty="0"/>
              <a:t> </a:t>
            </a:r>
            <a:r>
              <a:rPr lang="en-US" sz="1600" i="1" dirty="0" err="1"/>
              <a:t>Cruz,Tree</a:t>
            </a:r>
            <a:r>
              <a:rPr lang="en-US" sz="1600" i="1" dirty="0"/>
              <a:t> Chan</a:t>
            </a:r>
          </a:p>
        </p:txBody>
      </p:sp>
    </p:spTree>
    <p:extLst>
      <p:ext uri="{BB962C8B-B14F-4D97-AF65-F5344CB8AC3E}">
        <p14:creationId xmlns:p14="http://schemas.microsoft.com/office/powerpoint/2010/main" val="240094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4955704" cy="2787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4725144"/>
            <a:ext cx="7992888" cy="1477328"/>
          </a:xfrm>
          <a:prstGeom prst="rect">
            <a:avLst/>
          </a:prstGeom>
          <a:noFill/>
        </p:spPr>
        <p:txBody>
          <a:bodyPr wrap="square" rtlCol="0">
            <a:spAutoFit/>
          </a:bodyPr>
          <a:lstStyle/>
          <a:p>
            <a:r>
              <a:rPr lang="en-US" sz="1800" b="1" dirty="0" smtClean="0"/>
              <a:t>Objective</a:t>
            </a:r>
            <a:r>
              <a:rPr lang="en-US" sz="1800" dirty="0" smtClean="0"/>
              <a:t>: Predict </a:t>
            </a:r>
            <a:r>
              <a:rPr lang="en-US" sz="1800" dirty="0"/>
              <a:t>the </a:t>
            </a:r>
            <a:r>
              <a:rPr lang="en-US" sz="1800" b="1" dirty="0">
                <a:solidFill>
                  <a:srgbClr val="0070C0"/>
                </a:solidFill>
              </a:rPr>
              <a:t>directional</a:t>
            </a:r>
            <a:r>
              <a:rPr lang="en-US" sz="1800" dirty="0">
                <a:solidFill>
                  <a:srgbClr val="0070C0"/>
                </a:solidFill>
              </a:rPr>
              <a:t> </a:t>
            </a:r>
            <a:r>
              <a:rPr lang="en-US" sz="1800" dirty="0"/>
              <a:t>(up or down) </a:t>
            </a:r>
            <a:r>
              <a:rPr lang="en-US" sz="1800" b="1" dirty="0">
                <a:solidFill>
                  <a:srgbClr val="0070C0"/>
                </a:solidFill>
              </a:rPr>
              <a:t>short term</a:t>
            </a:r>
            <a:r>
              <a:rPr lang="en-US" sz="1800" dirty="0"/>
              <a:t> (next move) stock price movement </a:t>
            </a:r>
            <a:r>
              <a:rPr lang="en-US" sz="1800" dirty="0" smtClean="0"/>
              <a:t>based on </a:t>
            </a:r>
            <a:r>
              <a:rPr lang="en-US" sz="1800" b="1" dirty="0" smtClean="0">
                <a:solidFill>
                  <a:srgbClr val="0070C0"/>
                </a:solidFill>
              </a:rPr>
              <a:t>historical</a:t>
            </a:r>
            <a:r>
              <a:rPr lang="en-US" sz="1800" dirty="0" smtClean="0">
                <a:solidFill>
                  <a:srgbClr val="0070C0"/>
                </a:solidFill>
              </a:rPr>
              <a:t> </a:t>
            </a:r>
            <a:r>
              <a:rPr lang="en-US" sz="1800" dirty="0" smtClean="0"/>
              <a:t>data</a:t>
            </a:r>
          </a:p>
          <a:p>
            <a:endParaRPr lang="en-US" sz="1800" dirty="0" smtClean="0"/>
          </a:p>
          <a:p>
            <a:r>
              <a:rPr lang="en-US" sz="1800" b="1" dirty="0" smtClean="0"/>
              <a:t>Solution</a:t>
            </a:r>
            <a:r>
              <a:rPr lang="en-US" sz="1800" dirty="0" smtClean="0"/>
              <a:t>: Use </a:t>
            </a:r>
            <a:r>
              <a:rPr lang="en-US" sz="1800" b="1" dirty="0">
                <a:solidFill>
                  <a:srgbClr val="0070C0"/>
                </a:solidFill>
              </a:rPr>
              <a:t>Supervised</a:t>
            </a:r>
            <a:r>
              <a:rPr lang="en-US" sz="1800" dirty="0"/>
              <a:t> Machine </a:t>
            </a:r>
            <a:r>
              <a:rPr lang="en-US" sz="1800" dirty="0" smtClean="0"/>
              <a:t>Learning with </a:t>
            </a:r>
            <a:r>
              <a:rPr lang="en-US" sz="1800" b="1" dirty="0" smtClean="0">
                <a:solidFill>
                  <a:srgbClr val="0070C0"/>
                </a:solidFill>
              </a:rPr>
              <a:t>labelled data</a:t>
            </a:r>
            <a:r>
              <a:rPr lang="en-US" sz="1800" dirty="0" smtClean="0"/>
              <a:t> to do </a:t>
            </a:r>
            <a:r>
              <a:rPr lang="en-US" sz="1800" b="1" dirty="0" smtClean="0">
                <a:solidFill>
                  <a:srgbClr val="0070C0"/>
                </a:solidFill>
              </a:rPr>
              <a:t>classification</a:t>
            </a:r>
            <a:r>
              <a:rPr lang="en-US" sz="1800" dirty="0" smtClean="0">
                <a:solidFill>
                  <a:srgbClr val="0070C0"/>
                </a:solidFill>
              </a:rPr>
              <a:t> </a:t>
            </a:r>
            <a:r>
              <a:rPr lang="en-US" sz="1800" dirty="0" smtClean="0"/>
              <a:t>(up or down)</a:t>
            </a:r>
            <a:endParaRPr lang="en-US" sz="1800" dirty="0"/>
          </a:p>
        </p:txBody>
      </p:sp>
    </p:spTree>
    <p:extLst>
      <p:ext uri="{BB962C8B-B14F-4D97-AF65-F5344CB8AC3E}">
        <p14:creationId xmlns:p14="http://schemas.microsoft.com/office/powerpoint/2010/main" val="3643747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a:t>
            </a:r>
            <a:r>
              <a:rPr lang="en-US" dirty="0"/>
              <a:t>Data – Historical Tick Data</a:t>
            </a:r>
          </a:p>
        </p:txBody>
      </p:sp>
      <p:sp>
        <p:nvSpPr>
          <p:cNvPr id="2" name="TextBox 1"/>
          <p:cNvSpPr txBox="1"/>
          <p:nvPr/>
        </p:nvSpPr>
        <p:spPr>
          <a:xfrm>
            <a:off x="179512" y="1916832"/>
            <a:ext cx="4320480" cy="2677656"/>
          </a:xfrm>
          <a:prstGeom prst="rect">
            <a:avLst/>
          </a:prstGeom>
          <a:noFill/>
        </p:spPr>
        <p:txBody>
          <a:bodyPr wrap="square" rtlCol="0">
            <a:spAutoFit/>
          </a:bodyPr>
          <a:lstStyle/>
          <a:p>
            <a:r>
              <a:rPr lang="en-US" sz="2000" b="1" dirty="0" smtClean="0"/>
              <a:t>Step 1: Get the raw source data</a:t>
            </a:r>
          </a:p>
          <a:p>
            <a:endParaRPr lang="en-US" sz="2000" dirty="0"/>
          </a:p>
          <a:p>
            <a:pPr marL="342900" indent="-342900">
              <a:buFont typeface="Arial" panose="020B0604020202020204" pitchFamily="34" charset="0"/>
              <a:buChar char="•"/>
            </a:pPr>
            <a:r>
              <a:rPr lang="en-US" sz="1600" dirty="0" smtClean="0"/>
              <a:t>Free data from Yahoo Financial: </a:t>
            </a:r>
            <a:r>
              <a:rPr lang="en-US" sz="1600" b="1" dirty="0" smtClean="0">
                <a:solidFill>
                  <a:srgbClr val="0070C0"/>
                </a:solidFill>
              </a:rPr>
              <a:t>the daily open/high/low/close/volume</a:t>
            </a:r>
            <a:r>
              <a:rPr lang="en-US" sz="1600" dirty="0"/>
              <a:t> </a:t>
            </a:r>
            <a:r>
              <a:rPr lang="en-US" sz="1600" dirty="0" smtClean="0"/>
              <a:t>is not detail enough to predict the short term price movement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Need to </a:t>
            </a:r>
            <a:r>
              <a:rPr lang="en-US" sz="1600" b="1" dirty="0">
                <a:solidFill>
                  <a:srgbClr val="0070C0"/>
                </a:solidFill>
              </a:rPr>
              <a:t>purchase</a:t>
            </a:r>
            <a:r>
              <a:rPr lang="en-US" sz="1600" dirty="0" smtClean="0"/>
              <a:t> the very detail raw data (</a:t>
            </a:r>
            <a:r>
              <a:rPr lang="en-US" sz="1600" b="1" dirty="0" smtClean="0">
                <a:solidFill>
                  <a:srgbClr val="0070C0"/>
                </a:solidFill>
              </a:rPr>
              <a:t>historical tick data</a:t>
            </a:r>
            <a:r>
              <a:rPr lang="en-US" sz="1600" dirty="0" smtClean="0"/>
              <a:t>) from the Hong Kong </a:t>
            </a:r>
            <a:r>
              <a:rPr lang="en-US" sz="1600" b="1" dirty="0" smtClean="0">
                <a:solidFill>
                  <a:srgbClr val="0070C0"/>
                </a:solidFill>
              </a:rPr>
              <a:t>Stock Exchange</a:t>
            </a:r>
            <a:endParaRPr lang="en-US" sz="1600" b="1" dirty="0">
              <a:solidFill>
                <a:srgbClr val="0070C0"/>
              </a:solidFill>
            </a:endParaRPr>
          </a:p>
        </p:txBody>
      </p:sp>
      <p:pic>
        <p:nvPicPr>
          <p:cNvPr id="1028" name="Picture 4" descr="Huge Stock Market Dataset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28874"/>
          <a:stretch/>
        </p:blipFill>
        <p:spPr bwMode="auto">
          <a:xfrm>
            <a:off x="4499992" y="1925588"/>
            <a:ext cx="3942184" cy="31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34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2"/>
              </a:rPr>
              <a:t>https://www.hkex.com.hk/eng/ods/historicalData.aspx</a:t>
            </a:r>
            <a:endParaRPr lang="en-US" sz="1600" dirty="0" smtClean="0"/>
          </a:p>
          <a:p>
            <a:endParaRPr lang="en-US" sz="1600" dirty="0"/>
          </a:p>
          <a:p>
            <a:r>
              <a:rPr lang="en-US" sz="1600" b="1" dirty="0" smtClean="0">
                <a:hlinkClick r:id="rId3"/>
              </a:rPr>
              <a:t>Historical </a:t>
            </a:r>
            <a:r>
              <a:rPr lang="en-US" sz="1600" b="1" dirty="0">
                <a:hlinkClick r:id="rId3"/>
              </a:rPr>
              <a:t>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2672959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95870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1360646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8268278"/>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76064">
                  <a:extLst>
                    <a:ext uri="{9D8B030D-6E8A-4147-A177-3AD203B41FA5}">
                      <a16:colId xmlns:a16="http://schemas.microsoft.com/office/drawing/2014/main" val="20005"/>
                    </a:ext>
                  </a:extLst>
                </a:gridCol>
                <a:gridCol w="1194975">
                  <a:extLst>
                    <a:ext uri="{9D8B030D-6E8A-4147-A177-3AD203B41FA5}">
                      <a16:colId xmlns:a16="http://schemas.microsoft.com/office/drawing/2014/main" val="20006"/>
                    </a:ext>
                  </a:extLst>
                </a:gridCol>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extLst>
                  <a:ext uri="{0D108BD9-81ED-4DB2-BD59-A6C34878D82A}">
                    <a16:rowId xmlns:a16="http://schemas.microsoft.com/office/drawing/2014/main" val="10000"/>
                  </a:ext>
                </a:extLst>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672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70329006"/>
              </p:ext>
            </p:extLst>
          </p:nvPr>
        </p:nvGraphicFramePr>
        <p:xfrm>
          <a:off x="899592" y="2924944"/>
          <a:ext cx="6264696" cy="1143000"/>
        </p:xfrm>
        <a:graphic>
          <a:graphicData uri="http://schemas.openxmlformats.org/drawingml/2006/table">
            <a:tbl>
              <a:tblPr>
                <a:tableStyleId>{5C22544A-7EE6-4342-B048-85BDC9FD1C3A}</a:tableStyleId>
              </a:tblPr>
              <a:tblGrid>
                <a:gridCol w="837620">
                  <a:extLst>
                    <a:ext uri="{9D8B030D-6E8A-4147-A177-3AD203B41FA5}">
                      <a16:colId xmlns:a16="http://schemas.microsoft.com/office/drawing/2014/main" val="20000"/>
                    </a:ext>
                  </a:extLst>
                </a:gridCol>
                <a:gridCol w="3664586">
                  <a:extLst>
                    <a:ext uri="{9D8B030D-6E8A-4147-A177-3AD203B41FA5}">
                      <a16:colId xmlns:a16="http://schemas.microsoft.com/office/drawing/2014/main" val="20001"/>
                    </a:ext>
                  </a:extLst>
                </a:gridCol>
                <a:gridCol w="698016">
                  <a:extLst>
                    <a:ext uri="{9D8B030D-6E8A-4147-A177-3AD203B41FA5}">
                      <a16:colId xmlns:a16="http://schemas.microsoft.com/office/drawing/2014/main" val="20002"/>
                    </a:ext>
                  </a:extLst>
                </a:gridCol>
                <a:gridCol w="1064474">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smtClean="0">
                          <a:effectLst/>
                        </a:rPr>
                        <a:t> Per 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7500.HK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Inverse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530,649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24.57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2828.HK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Hang Seng China Enterprises Index ETF HKD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485,820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Meituan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367,131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349,458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16.18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dirty="0">
                          <a:effectLst/>
                        </a:rPr>
                        <a:t>7200.HK</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Leveraged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322,089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14.91</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11686857"/>
              </p:ext>
            </p:extLst>
          </p:nvPr>
        </p:nvGraphicFramePr>
        <p:xfrm>
          <a:off x="899592" y="4725144"/>
          <a:ext cx="5112568" cy="1143000"/>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2412504">
                  <a:extLst>
                    <a:ext uri="{9D8B030D-6E8A-4147-A177-3AD203B41FA5}">
                      <a16:colId xmlns:a16="http://schemas.microsoft.com/office/drawing/2014/main" val="20001"/>
                    </a:ext>
                  </a:extLst>
                </a:gridCol>
                <a:gridCol w="755848">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baseline="0" dirty="0" smtClean="0">
                          <a:effectLst/>
                        </a:rPr>
                        <a:t> Per </a:t>
                      </a:r>
                      <a:r>
                        <a:rPr lang="en-US" sz="1100" b="1" u="sng" strike="noStrike" dirty="0" smtClean="0">
                          <a:effectLst/>
                        </a:rPr>
                        <a:t>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err="1">
                          <a:effectLst/>
                        </a:rPr>
                        <a:t>Meituan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54,328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2.52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46,529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9988.HK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Alibaba</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32,558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1024.HK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Kuaishou Technology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6169.HK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China </a:t>
                      </a:r>
                      <a:r>
                        <a:rPr lang="en-US" sz="1100" u="none" strike="noStrike" dirty="0" err="1">
                          <a:effectLst/>
                        </a:rPr>
                        <a:t>Yuhua</a:t>
                      </a:r>
                      <a:r>
                        <a:rPr lang="en-US" sz="1100" u="none" strike="noStrike" dirty="0">
                          <a:effectLst/>
                        </a:rPr>
                        <a:t> Education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22,145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1.03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sp>
        <p:nvSpPr>
          <p:cNvPr id="11" name="TextBox 10"/>
          <p:cNvSpPr txBox="1"/>
          <p:nvPr/>
        </p:nvSpPr>
        <p:spPr>
          <a:xfrm>
            <a:off x="251520" y="1948770"/>
            <a:ext cx="8744573" cy="400110"/>
          </a:xfrm>
          <a:prstGeom prst="rect">
            <a:avLst/>
          </a:prstGeom>
          <a:noFill/>
        </p:spPr>
        <p:txBody>
          <a:bodyPr wrap="none" rtlCol="0">
            <a:spAutoFit/>
          </a:bodyPr>
          <a:lstStyle/>
          <a:p>
            <a:r>
              <a:rPr lang="en-US" sz="2000" dirty="0" smtClean="0"/>
              <a:t>HK Exchange Stats at 2021-Oct-27: </a:t>
            </a:r>
            <a:r>
              <a:rPr lang="en-US" sz="1600" dirty="0" smtClean="0"/>
              <a:t>Daily Trading Hours = </a:t>
            </a:r>
            <a:r>
              <a:rPr lang="en-US" sz="1600" b="1" dirty="0" smtClean="0">
                <a:solidFill>
                  <a:srgbClr val="0070C0"/>
                </a:solidFill>
              </a:rPr>
              <a:t>6 hours</a:t>
            </a:r>
            <a:r>
              <a:rPr lang="en-US" sz="1600" dirty="0" smtClean="0"/>
              <a:t> (</a:t>
            </a:r>
            <a:r>
              <a:rPr lang="en-US" sz="1600" b="1" dirty="0">
                <a:solidFill>
                  <a:srgbClr val="0070C0"/>
                </a:solidFill>
              </a:rPr>
              <a:t>21,600 seconds</a:t>
            </a:r>
            <a:r>
              <a:rPr lang="en-US" sz="1600" dirty="0" smtClean="0"/>
              <a:t>)</a:t>
            </a:r>
            <a:endParaRPr lang="en-US" sz="1600" dirty="0"/>
          </a:p>
        </p:txBody>
      </p:sp>
      <p:sp>
        <p:nvSpPr>
          <p:cNvPr id="12" name="TextBox 11"/>
          <p:cNvSpPr txBox="1"/>
          <p:nvPr/>
        </p:nvSpPr>
        <p:spPr>
          <a:xfrm>
            <a:off x="827584" y="2636912"/>
            <a:ext cx="4685898" cy="307777"/>
          </a:xfrm>
          <a:prstGeom prst="rect">
            <a:avLst/>
          </a:prstGeom>
          <a:noFill/>
        </p:spPr>
        <p:txBody>
          <a:bodyPr wrap="none" rtlCol="0">
            <a:spAutoFit/>
          </a:bodyPr>
          <a:lstStyle/>
          <a:p>
            <a:r>
              <a:rPr lang="en-US" sz="1400" b="1" dirty="0" smtClean="0"/>
              <a:t>Total Ticks</a:t>
            </a:r>
            <a:r>
              <a:rPr lang="en-US" sz="1400" dirty="0" smtClean="0"/>
              <a:t>: 21,064,067</a:t>
            </a:r>
            <a:r>
              <a:rPr lang="en-US" sz="1400" dirty="0"/>
              <a:t>	</a:t>
            </a:r>
            <a:r>
              <a:rPr lang="en-US" sz="1400" b="1" dirty="0" smtClean="0"/>
              <a:t>Per Seconds</a:t>
            </a:r>
            <a:r>
              <a:rPr lang="en-US" sz="1400" dirty="0" smtClean="0"/>
              <a:t>: 975.19</a:t>
            </a:r>
            <a:endParaRPr lang="en-US" sz="1400" dirty="0"/>
          </a:p>
        </p:txBody>
      </p:sp>
      <p:sp>
        <p:nvSpPr>
          <p:cNvPr id="14" name="TextBox 13"/>
          <p:cNvSpPr txBox="1"/>
          <p:nvPr/>
        </p:nvSpPr>
        <p:spPr>
          <a:xfrm>
            <a:off x="827584" y="4437112"/>
            <a:ext cx="4586512" cy="307777"/>
          </a:xfrm>
          <a:prstGeom prst="rect">
            <a:avLst/>
          </a:prstGeom>
          <a:noFill/>
        </p:spPr>
        <p:txBody>
          <a:bodyPr wrap="none" rtlCol="0">
            <a:spAutoFit/>
          </a:bodyPr>
          <a:lstStyle/>
          <a:p>
            <a:r>
              <a:rPr lang="en-US" sz="1400" b="1" dirty="0" smtClean="0"/>
              <a:t>Total Trades</a:t>
            </a:r>
            <a:r>
              <a:rPr lang="en-US" sz="1400" dirty="0" smtClean="0"/>
              <a:t>: 1,654,095</a:t>
            </a:r>
            <a:r>
              <a:rPr lang="en-US" sz="1400" dirty="0"/>
              <a:t>	</a:t>
            </a:r>
            <a:r>
              <a:rPr lang="en-US" sz="1400" b="1" dirty="0" smtClean="0"/>
              <a:t>Per Seconds</a:t>
            </a:r>
            <a:r>
              <a:rPr lang="en-US" sz="1400" dirty="0" smtClean="0"/>
              <a:t>: 76.58</a:t>
            </a:r>
            <a:endParaRPr lang="en-US" sz="1400" dirty="0"/>
          </a:p>
        </p:txBody>
      </p:sp>
    </p:spTree>
    <p:extLst>
      <p:ext uri="{BB962C8B-B14F-4D97-AF65-F5344CB8AC3E}">
        <p14:creationId xmlns:p14="http://schemas.microsoft.com/office/powerpoint/2010/main" val="1807700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2. Pre-processed </a:t>
            </a:r>
            <a:r>
              <a:rPr lang="en-US" dirty="0"/>
              <a:t>Data – Order Book</a:t>
            </a:r>
          </a:p>
        </p:txBody>
      </p:sp>
      <p:sp>
        <p:nvSpPr>
          <p:cNvPr id="2" name="TextBox 1"/>
          <p:cNvSpPr txBox="1"/>
          <p:nvPr/>
        </p:nvSpPr>
        <p:spPr>
          <a:xfrm>
            <a:off x="179512" y="1916833"/>
            <a:ext cx="8568952" cy="1692771"/>
          </a:xfrm>
          <a:prstGeom prst="rect">
            <a:avLst/>
          </a:prstGeom>
          <a:noFill/>
        </p:spPr>
        <p:txBody>
          <a:bodyPr wrap="square" rtlCol="0">
            <a:spAutoFit/>
          </a:bodyPr>
          <a:lstStyle/>
          <a:p>
            <a:r>
              <a:rPr lang="en-US" sz="2000" b="1" dirty="0" smtClean="0"/>
              <a:t>Step 2: Pre-process the raw data </a:t>
            </a:r>
          </a:p>
          <a:p>
            <a:endParaRPr lang="en-US" sz="2000" dirty="0" smtClean="0"/>
          </a:p>
          <a:p>
            <a:pPr marL="285750" indent="-285750">
              <a:buFont typeface="Arial" panose="020B0604020202020204" pitchFamily="34" charset="0"/>
              <a:buChar char="•"/>
            </a:pPr>
            <a:r>
              <a:rPr lang="en-US" sz="1600" dirty="0" smtClean="0"/>
              <a:t>Historical tick data, which contains the records of every order transactions, is too </a:t>
            </a:r>
            <a:r>
              <a:rPr lang="en-US" sz="1600" b="1" dirty="0" smtClean="0">
                <a:solidFill>
                  <a:srgbClr val="0070C0"/>
                </a:solidFill>
              </a:rPr>
              <a:t>low level </a:t>
            </a:r>
            <a:r>
              <a:rPr lang="en-US" sz="1600" dirty="0" smtClean="0"/>
              <a:t>and not easy to extract the useful information for predicting stock price movement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385528232"/>
              </p:ext>
            </p:extLst>
          </p:nvPr>
        </p:nvGraphicFramePr>
        <p:xfrm>
          <a:off x="1835696" y="414908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96893" y="3626440"/>
            <a:ext cx="5019323" cy="738664"/>
          </a:xfrm>
          <a:prstGeom prst="rect">
            <a:avLst/>
          </a:prstGeom>
          <a:noFill/>
        </p:spPr>
        <p:txBody>
          <a:bodyPr wrap="none" rtlCol="0">
            <a:spAutoFit/>
          </a:bodyPr>
          <a:lstStyle/>
          <a:p>
            <a:r>
              <a:rPr lang="en-US" sz="1800" dirty="0"/>
              <a:t>Pre-process the tick data to </a:t>
            </a:r>
            <a:r>
              <a:rPr lang="en-US" sz="1800" b="1" dirty="0">
                <a:solidFill>
                  <a:srgbClr val="0070C0"/>
                </a:solidFill>
              </a:rPr>
              <a:t>Stock Order Book</a:t>
            </a:r>
          </a:p>
          <a:p>
            <a:endParaRPr lang="en-US" dirty="0"/>
          </a:p>
        </p:txBody>
      </p:sp>
    </p:spTree>
    <p:extLst>
      <p:ext uri="{BB962C8B-B14F-4D97-AF65-F5344CB8AC3E}">
        <p14:creationId xmlns:p14="http://schemas.microsoft.com/office/powerpoint/2010/main" val="398983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2. Pre-processed Data – Order Book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52264405"/>
              </p:ext>
            </p:extLst>
          </p:nvPr>
        </p:nvGraphicFramePr>
        <p:xfrm>
          <a:off x="2339752" y="4653136"/>
          <a:ext cx="4248472" cy="1092977"/>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2838977" y="5785519"/>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1619508"/>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31936"/>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oup 41"/>
          <p:cNvGrpSpPr/>
          <p:nvPr/>
        </p:nvGrpSpPr>
        <p:grpSpPr>
          <a:xfrm>
            <a:off x="323528" y="2420888"/>
            <a:ext cx="2016224" cy="2778736"/>
            <a:chOff x="323528" y="2420888"/>
            <a:chExt cx="2016224" cy="2778736"/>
          </a:xfrm>
        </p:grpSpPr>
        <p:cxnSp>
          <p:nvCxnSpPr>
            <p:cNvPr id="36" name="Straight Arrow Connector 35"/>
            <p:cNvCxnSpPr/>
            <p:nvPr/>
          </p:nvCxnSpPr>
          <p:spPr bwMode="auto">
            <a:xfrm>
              <a:off x="323528" y="2420888"/>
              <a:ext cx="288032" cy="0"/>
            </a:xfrm>
            <a:prstGeom prst="straightConnector1">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Elbow Connector 40"/>
            <p:cNvCxnSpPr>
              <a:endCxn id="8" idx="1"/>
            </p:cNvCxnSpPr>
            <p:nvPr/>
          </p:nvCxnSpPr>
          <p:spPr bwMode="auto">
            <a:xfrm rot="16200000" flipH="1">
              <a:off x="-57728" y="2802144"/>
              <a:ext cx="2778736" cy="2016224"/>
            </a:xfrm>
            <a:prstGeom prst="bentConnector2">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019413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Feature Engineering</a:t>
            </a:r>
            <a:endParaRPr lang="en-US" dirty="0"/>
          </a:p>
        </p:txBody>
      </p:sp>
      <p:sp>
        <p:nvSpPr>
          <p:cNvPr id="2" name="TextBox 1"/>
          <p:cNvSpPr txBox="1"/>
          <p:nvPr/>
        </p:nvSpPr>
        <p:spPr>
          <a:xfrm>
            <a:off x="179512" y="1916832"/>
            <a:ext cx="8208912" cy="3662541"/>
          </a:xfrm>
          <a:prstGeom prst="rect">
            <a:avLst/>
          </a:prstGeom>
          <a:noFill/>
        </p:spPr>
        <p:txBody>
          <a:bodyPr wrap="square" rtlCol="0">
            <a:spAutoFit/>
          </a:bodyPr>
          <a:lstStyle/>
          <a:p>
            <a:r>
              <a:rPr lang="en-US" sz="2000" b="1" dirty="0" smtClean="0"/>
              <a:t>Step 3: Feature Engineering</a:t>
            </a:r>
          </a:p>
          <a:p>
            <a:endParaRPr lang="en-US" sz="2000" dirty="0"/>
          </a:p>
          <a:p>
            <a:pPr marL="285750" indent="-285750">
              <a:buFont typeface="Arial" panose="020B0604020202020204" pitchFamily="34" charset="0"/>
              <a:buChar char="•"/>
            </a:pPr>
            <a:r>
              <a:rPr lang="en-US" sz="1600" dirty="0" smtClean="0"/>
              <a:t>Choose the “</a:t>
            </a:r>
            <a:r>
              <a:rPr lang="en-US" sz="1600" b="1" dirty="0" smtClean="0">
                <a:solidFill>
                  <a:srgbClr val="0070C0"/>
                </a:solidFill>
              </a:rPr>
              <a:t>factors</a:t>
            </a:r>
            <a:r>
              <a:rPr lang="en-US" sz="1600" dirty="0" smtClean="0"/>
              <a:t>” to explains the </a:t>
            </a:r>
            <a:r>
              <a:rPr lang="en-US" sz="1600" b="1" dirty="0" smtClean="0">
                <a:solidFill>
                  <a:srgbClr val="0070C0"/>
                </a:solidFill>
              </a:rPr>
              <a:t>outcome</a:t>
            </a:r>
          </a:p>
          <a:p>
            <a:pPr marL="742950" lvl="1" indent="-285750">
              <a:buFont typeface="Arial" panose="020B0604020202020204" pitchFamily="34" charset="0"/>
              <a:buChar char="•"/>
            </a:pPr>
            <a:r>
              <a:rPr lang="en-US" sz="1600" dirty="0" smtClean="0"/>
              <a:t>In our case: choosing the </a:t>
            </a:r>
            <a:r>
              <a:rPr lang="en-US" sz="1600" b="1" dirty="0" smtClean="0">
                <a:solidFill>
                  <a:srgbClr val="0070C0"/>
                </a:solidFill>
              </a:rPr>
              <a:t>factors</a:t>
            </a:r>
            <a:r>
              <a:rPr lang="en-US" sz="1600" dirty="0" smtClean="0">
                <a:solidFill>
                  <a:srgbClr val="0070C0"/>
                </a:solidFill>
              </a:rPr>
              <a:t> </a:t>
            </a:r>
            <a:r>
              <a:rPr lang="en-US" sz="1600" dirty="0" smtClean="0"/>
              <a:t>to </a:t>
            </a:r>
            <a:r>
              <a:rPr lang="en-US" sz="1600" b="1" dirty="0" smtClean="0">
                <a:solidFill>
                  <a:srgbClr val="0070C0"/>
                </a:solidFill>
              </a:rPr>
              <a:t>explain the stock price going up or down</a:t>
            </a:r>
            <a:r>
              <a:rPr lang="en-US" sz="1600" dirty="0" smtClean="0"/>
              <a:t> from the pre-processed data (i.e. stock order book)</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“factors” are called differently by different people</a:t>
            </a:r>
            <a:endParaRPr lang="en-US" sz="1600" dirty="0"/>
          </a:p>
          <a:p>
            <a:pPr marL="742950" lvl="1" indent="-285750">
              <a:buFont typeface="Arial" panose="020B0604020202020204" pitchFamily="34" charset="0"/>
              <a:buChar char="•"/>
            </a:pPr>
            <a:r>
              <a:rPr lang="en-US" sz="1600" dirty="0" smtClean="0"/>
              <a:t>Statisticians call it </a:t>
            </a:r>
            <a:r>
              <a:rPr lang="en-US" sz="1600" b="1" dirty="0">
                <a:solidFill>
                  <a:srgbClr val="0070C0"/>
                </a:solidFill>
              </a:rPr>
              <a:t>explanatory </a:t>
            </a:r>
            <a:r>
              <a:rPr lang="en-US" sz="1600" b="1" dirty="0" smtClean="0">
                <a:solidFill>
                  <a:srgbClr val="0070C0"/>
                </a:solidFill>
              </a:rPr>
              <a:t>variables </a:t>
            </a:r>
            <a:r>
              <a:rPr lang="en-US" sz="1600" dirty="0"/>
              <a:t>or</a:t>
            </a:r>
            <a:r>
              <a:rPr lang="en-US" sz="1600" b="1" dirty="0" smtClean="0">
                <a:solidFill>
                  <a:srgbClr val="0070C0"/>
                </a:solidFill>
              </a:rPr>
              <a:t> independent variables</a:t>
            </a:r>
            <a:endParaRPr lang="en-US" sz="1600" b="1" dirty="0">
              <a:solidFill>
                <a:srgbClr val="0070C0"/>
              </a:solidFill>
            </a:endParaRPr>
          </a:p>
          <a:p>
            <a:pPr marL="742950" lvl="1" indent="-285750">
              <a:buFont typeface="Arial" panose="020B0604020202020204" pitchFamily="34" charset="0"/>
              <a:buChar char="•"/>
            </a:pPr>
            <a:r>
              <a:rPr lang="en-US" sz="1600" dirty="0" smtClean="0"/>
              <a:t>Data Scientist call it </a:t>
            </a:r>
            <a:r>
              <a:rPr lang="en-US" sz="1600" b="1" dirty="0">
                <a:solidFill>
                  <a:srgbClr val="0070C0"/>
                </a:solidFill>
              </a:rPr>
              <a:t>features</a:t>
            </a:r>
          </a:p>
          <a:p>
            <a:pPr marL="742950" lvl="1" indent="-285750">
              <a:buFont typeface="Arial" panose="020B0604020202020204" pitchFamily="34" charset="0"/>
              <a:buChar char="•"/>
            </a:pPr>
            <a:r>
              <a:rPr lang="en-US" sz="1600" dirty="0" smtClean="0"/>
              <a:t>Traders calls it trading </a:t>
            </a:r>
            <a:r>
              <a:rPr lang="en-US" sz="1600" b="1" dirty="0" smtClean="0">
                <a:solidFill>
                  <a:srgbClr val="0070C0"/>
                </a:solidFill>
              </a:rPr>
              <a:t>signals</a:t>
            </a:r>
          </a:p>
          <a:p>
            <a:pPr marL="742950" lvl="1" indent="-285750">
              <a:buFont typeface="Arial" panose="020B0604020202020204" pitchFamily="34" charset="0"/>
              <a:buChar char="•"/>
            </a:pPr>
            <a:endParaRPr lang="en-US" sz="1600" b="1" dirty="0" smtClean="0">
              <a:solidFill>
                <a:srgbClr val="0070C0"/>
              </a:solidFill>
            </a:endParaRPr>
          </a:p>
          <a:p>
            <a:pPr marL="742950" lvl="1"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dirty="0"/>
              <a:t>The outcome is also called </a:t>
            </a:r>
            <a:r>
              <a:rPr lang="en-US" sz="1600" dirty="0" smtClean="0"/>
              <a:t>the </a:t>
            </a:r>
            <a:r>
              <a:rPr lang="en-US" sz="1600" b="1" dirty="0">
                <a:solidFill>
                  <a:srgbClr val="0070C0"/>
                </a:solidFill>
              </a:rPr>
              <a:t>target</a:t>
            </a:r>
            <a:r>
              <a:rPr lang="en-US" sz="1600" dirty="0" smtClean="0"/>
              <a:t> </a:t>
            </a:r>
            <a:r>
              <a:rPr lang="en-US" sz="1600" dirty="0"/>
              <a:t>or </a:t>
            </a:r>
            <a:r>
              <a:rPr lang="en-US" sz="1600" b="1" dirty="0">
                <a:solidFill>
                  <a:srgbClr val="0070C0"/>
                </a:solidFill>
              </a:rPr>
              <a:t>dependent </a:t>
            </a:r>
            <a:r>
              <a:rPr lang="en-US" sz="1600" b="1" dirty="0" smtClean="0">
                <a:solidFill>
                  <a:srgbClr val="0070C0"/>
                </a:solidFill>
              </a:rPr>
              <a:t>variable </a:t>
            </a:r>
            <a:endParaRPr lang="en-US" sz="1600" b="1" dirty="0">
              <a:solidFill>
                <a:srgbClr val="0070C0"/>
              </a:solidFill>
            </a:endParaRPr>
          </a:p>
        </p:txBody>
      </p:sp>
    </p:spTree>
    <p:extLst>
      <p:ext uri="{BB962C8B-B14F-4D97-AF65-F5344CB8AC3E}">
        <p14:creationId xmlns:p14="http://schemas.microsoft.com/office/powerpoint/2010/main" val="35087885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Data </a:t>
            </a:r>
            <a:r>
              <a:rPr lang="en-US" dirty="0"/>
              <a:t>Feature - Order Book Imbalance</a:t>
            </a:r>
          </a:p>
        </p:txBody>
      </p:sp>
      <p:sp>
        <p:nvSpPr>
          <p:cNvPr id="2" name="TextBox 1"/>
          <p:cNvSpPr txBox="1"/>
          <p:nvPr/>
        </p:nvSpPr>
        <p:spPr>
          <a:xfrm>
            <a:off x="179512" y="1772816"/>
            <a:ext cx="7992888" cy="923330"/>
          </a:xfrm>
          <a:prstGeom prst="rect">
            <a:avLst/>
          </a:prstGeom>
          <a:noFill/>
        </p:spPr>
        <p:txBody>
          <a:bodyPr wrap="square" rtlCol="0">
            <a:spAutoFit/>
          </a:bodyPr>
          <a:lstStyle/>
          <a:p>
            <a:r>
              <a:rPr lang="en-US" sz="1800" b="1" dirty="0"/>
              <a:t>Order Book </a:t>
            </a:r>
            <a:r>
              <a:rPr lang="en-US" sz="1800" b="1" dirty="0" smtClean="0"/>
              <a:t>Imbalance</a:t>
            </a:r>
            <a:r>
              <a:rPr lang="en-US" sz="1800" dirty="0" smtClean="0"/>
              <a:t> </a:t>
            </a:r>
          </a:p>
          <a:p>
            <a:pPr marL="742950" lvl="1" indent="-285750">
              <a:buFont typeface="Arial" panose="020B0604020202020204" pitchFamily="34" charset="0"/>
              <a:buChar char="•"/>
            </a:pPr>
            <a:r>
              <a:rPr lang="en-US" sz="1800" b="1" dirty="0" smtClean="0">
                <a:solidFill>
                  <a:srgbClr val="0070C0"/>
                </a:solidFill>
              </a:rPr>
              <a:t>quantify </a:t>
            </a:r>
            <a:r>
              <a:rPr lang="en-US" sz="1800" b="1" dirty="0">
                <a:solidFill>
                  <a:srgbClr val="0070C0"/>
                </a:solidFill>
              </a:rPr>
              <a:t>supply vs </a:t>
            </a:r>
            <a:r>
              <a:rPr lang="en-US" sz="1800" b="1" dirty="0" smtClean="0">
                <a:solidFill>
                  <a:srgbClr val="0070C0"/>
                </a:solidFill>
              </a:rPr>
              <a:t>demand</a:t>
            </a:r>
            <a:r>
              <a:rPr lang="en-US" sz="1800" dirty="0" smtClean="0"/>
              <a:t>. </a:t>
            </a:r>
          </a:p>
          <a:p>
            <a:pPr marL="742950" lvl="1" indent="-285750">
              <a:buFont typeface="Arial" panose="020B0604020202020204" pitchFamily="34" charset="0"/>
              <a:buChar char="•"/>
            </a:pPr>
            <a:r>
              <a:rPr lang="en-US" sz="1800" b="1" dirty="0" smtClean="0">
                <a:solidFill>
                  <a:srgbClr val="0070C0"/>
                </a:solidFill>
              </a:rPr>
              <a:t>ratio </a:t>
            </a:r>
            <a:r>
              <a:rPr lang="en-US" sz="1800" b="1" dirty="0">
                <a:solidFill>
                  <a:srgbClr val="0070C0"/>
                </a:solidFill>
              </a:rPr>
              <a:t>between the bid and ask size</a:t>
            </a:r>
          </a:p>
        </p:txBody>
      </p:sp>
      <p:pic>
        <p:nvPicPr>
          <p:cNvPr id="3074" name="Picture 2" descr="https://www.managementguru.net/wp-content/uploads/2014/03/supply-and-dem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780928"/>
            <a:ext cx="4432118" cy="332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442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ratio between </a:t>
            </a:r>
            <a:r>
              <a:rPr lang="en-US" sz="1800" b="1" dirty="0" smtClean="0">
                <a:solidFill>
                  <a:srgbClr val="0070C0"/>
                </a:solidFill>
              </a:rPr>
              <a:t>bid/ask </a:t>
            </a:r>
            <a:r>
              <a:rPr lang="en-US" sz="1800" b="1" dirty="0">
                <a:solidFill>
                  <a:srgbClr val="0070C0"/>
                </a:solidFill>
              </a:rPr>
              <a:t>size </a:t>
            </a:r>
            <a:endParaRPr lang="en-US" sz="1800" b="1" dirty="0" smtClean="0">
              <a:solidFill>
                <a:srgbClr val="0070C0"/>
              </a:solidFill>
            </a:endParaRPr>
          </a:p>
          <a:p>
            <a:pPr lvl="1">
              <a:buFont typeface="Arial" panose="020B0604020202020204" pitchFamily="34" charset="0"/>
              <a:buChar char="•"/>
            </a:pPr>
            <a:r>
              <a:rPr lang="en-US" sz="1600" dirty="0" smtClean="0"/>
              <a:t>Bid Size &gt; Ask size : price </a:t>
            </a:r>
            <a:r>
              <a:rPr lang="en-US" sz="1600" dirty="0"/>
              <a:t>is more likely to go </a:t>
            </a:r>
            <a:r>
              <a:rPr lang="en-US" sz="1600" dirty="0" smtClean="0"/>
              <a:t>up</a:t>
            </a:r>
          </a:p>
          <a:p>
            <a:pPr lvl="1">
              <a:buFont typeface="Arial" panose="020B0604020202020204" pitchFamily="34" charset="0"/>
              <a:buChar char="•"/>
            </a:pPr>
            <a:r>
              <a:rPr lang="en-US" sz="1600" dirty="0" smtClean="0"/>
              <a:t>Vice </a:t>
            </a:r>
            <a:r>
              <a:rPr lang="en-US" sz="1600" dirty="0"/>
              <a:t>versa, the price is more likely to go </a:t>
            </a:r>
            <a:r>
              <a:rPr lang="en-US" sz="1600" dirty="0" smtClean="0"/>
              <a:t>down</a:t>
            </a:r>
          </a:p>
          <a:p>
            <a:endParaRPr lang="en-US" sz="1800" dirty="0"/>
          </a:p>
          <a:p>
            <a:endParaRPr lang="en-US" sz="1800" dirty="0" smtClean="0"/>
          </a:p>
          <a:p>
            <a:endParaRPr lang="en-US" sz="1800" dirty="0"/>
          </a:p>
          <a:p>
            <a:endParaRPr lang="en-US" sz="1800" dirty="0" smtClean="0"/>
          </a:p>
          <a:p>
            <a:endParaRPr lang="en-US" sz="1800" dirty="0" smtClean="0"/>
          </a:p>
          <a:p>
            <a:endParaRPr lang="en-US" sz="1800" dirty="0"/>
          </a:p>
          <a:p>
            <a:pPr algn="ctr"/>
            <a:r>
              <a:rPr lang="en-US" sz="1800" i="1" dirty="0" smtClean="0">
                <a:solidFill>
                  <a:srgbClr val="0070C0"/>
                </a:solidFill>
              </a:rPr>
              <a:t>5min-Order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smtClean="0">
                <a:solidFill>
                  <a:srgbClr val="FF0000"/>
                </a:solidFill>
              </a:rPr>
              <a:t>Log</a:t>
            </a:r>
            <a:r>
              <a:rPr lang="en-US" sz="1800" i="1" dirty="0" smtClean="0">
                <a:solidFill>
                  <a:srgbClr val="0070C0"/>
                </a:solidFill>
              </a:rPr>
              <a:t>(Bid Size</a:t>
            </a:r>
            <a:r>
              <a:rPr lang="en-US" sz="1800" i="1" dirty="0">
                <a:solidFill>
                  <a:srgbClr val="0070C0"/>
                </a:solidFill>
              </a:rPr>
              <a:t>/ </a:t>
            </a:r>
            <a:r>
              <a:rPr lang="en-US" sz="1800" i="1" dirty="0" smtClean="0">
                <a:solidFill>
                  <a:srgbClr val="0070C0"/>
                </a:solidFill>
              </a:rPr>
              <a:t>Ask Size</a:t>
            </a:r>
            <a:r>
              <a:rPr lang="en-US" sz="1800" i="1" dirty="0">
                <a:solidFill>
                  <a:srgbClr val="0070C0"/>
                </a:solidFill>
              </a:rPr>
              <a:t>))</a:t>
            </a:r>
            <a:endParaRPr lang="en-US" sz="1800" dirty="0" smtClean="0"/>
          </a:p>
          <a:p>
            <a:endParaRPr lang="en-US" sz="1800" dirty="0" smtClean="0"/>
          </a:p>
          <a:p>
            <a:pPr>
              <a:buFont typeface="Arial" panose="020B0604020202020204" pitchFamily="34" charset="0"/>
              <a:buChar char="•"/>
            </a:pPr>
            <a:r>
              <a:rPr lang="en-US" sz="1800" dirty="0" smtClean="0"/>
              <a:t>The </a:t>
            </a:r>
            <a:r>
              <a:rPr lang="en-US" sz="1800" dirty="0"/>
              <a:t>average </a:t>
            </a:r>
            <a:r>
              <a:rPr lang="en-US" sz="1800" b="1" dirty="0" smtClean="0">
                <a:solidFill>
                  <a:srgbClr val="0070C0"/>
                </a:solidFill>
              </a:rPr>
              <a:t>log</a:t>
            </a:r>
            <a:r>
              <a:rPr lang="en-US" sz="1800" dirty="0" smtClean="0"/>
              <a:t> ratio </a:t>
            </a:r>
            <a:r>
              <a:rPr lang="en-US" sz="1800" dirty="0"/>
              <a:t>between the </a:t>
            </a:r>
            <a:r>
              <a:rPr lang="en-US" sz="1800" b="1" dirty="0" smtClean="0">
                <a:solidFill>
                  <a:srgbClr val="0070C0"/>
                </a:solidFill>
              </a:rPr>
              <a:t>bid </a:t>
            </a:r>
            <a:r>
              <a:rPr lang="en-US" sz="1800" b="1" dirty="0">
                <a:solidFill>
                  <a:srgbClr val="0070C0"/>
                </a:solidFill>
              </a:rPr>
              <a:t>and </a:t>
            </a:r>
            <a:r>
              <a:rPr lang="en-US" sz="1800" b="1" dirty="0" smtClean="0">
                <a:solidFill>
                  <a:srgbClr val="0070C0"/>
                </a:solidFill>
              </a:rPr>
              <a:t>ask </a:t>
            </a:r>
            <a:r>
              <a:rPr lang="en-US" sz="1800" b="1" dirty="0">
                <a:solidFill>
                  <a:srgbClr val="0070C0"/>
                </a:solidFill>
              </a:rPr>
              <a:t>size </a:t>
            </a:r>
            <a:r>
              <a:rPr lang="en-US" sz="1800" dirty="0"/>
              <a:t>over a </a:t>
            </a:r>
            <a:r>
              <a:rPr lang="en-US" sz="1800" b="1" dirty="0" smtClean="0">
                <a:solidFill>
                  <a:srgbClr val="0070C0"/>
                </a:solidFill>
              </a:rPr>
              <a:t>rolling 5-min window</a:t>
            </a:r>
            <a:r>
              <a:rPr lang="en-US" sz="1800" dirty="0"/>
              <a:t>. </a:t>
            </a:r>
            <a:endParaRPr lang="en-US" sz="1800" dirty="0" smtClean="0"/>
          </a:p>
          <a:p>
            <a:r>
              <a:rPr lang="en-US" sz="1800" dirty="0" smtClean="0"/>
              <a:t>	</a:t>
            </a:r>
            <a:endParaRPr lang="en-US" sz="1800" i="1" dirty="0">
              <a:solidFill>
                <a:srgbClr val="0070C0"/>
              </a:solidFill>
            </a:endParaRPr>
          </a:p>
          <a:p>
            <a:endParaRPr lang="en-US" sz="1800" dirty="0" smtClean="0"/>
          </a:p>
          <a:p>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1545473196"/>
              </p:ext>
            </p:extLst>
          </p:nvPr>
        </p:nvGraphicFramePr>
        <p:xfrm>
          <a:off x="2123728" y="2883813"/>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1364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Taking </a:t>
            </a:r>
            <a:r>
              <a:rPr lang="en-US" sz="1800" b="1" dirty="0" smtClean="0">
                <a:solidFill>
                  <a:srgbClr val="0070C0"/>
                </a:solidFill>
              </a:rPr>
              <a:t>log</a:t>
            </a:r>
            <a:r>
              <a:rPr lang="en-US" sz="1800" b="1" dirty="0" smtClean="0"/>
              <a:t> to the bid/ask size ratio</a:t>
            </a:r>
            <a:endParaRPr lang="en-US" sz="1800" dirty="0"/>
          </a:p>
          <a:p>
            <a:r>
              <a:rPr lang="en-US" sz="1800" dirty="0"/>
              <a:t>	</a:t>
            </a:r>
          </a:p>
        </p:txBody>
      </p:sp>
      <p:graphicFrame>
        <p:nvGraphicFramePr>
          <p:cNvPr id="2" name="Table 1"/>
          <p:cNvGraphicFramePr>
            <a:graphicFrameLocks noGrp="1"/>
          </p:cNvGraphicFramePr>
          <p:nvPr>
            <p:extLst>
              <p:ext uri="{D42A27DB-BD31-4B8C-83A1-F6EECF244321}">
                <p14:modId xmlns:p14="http://schemas.microsoft.com/office/powerpoint/2010/main" val="114327727"/>
              </p:ext>
            </p:extLst>
          </p:nvPr>
        </p:nvGraphicFramePr>
        <p:xfrm>
          <a:off x="1907704" y="2276872"/>
          <a:ext cx="2952328" cy="1143000"/>
        </p:xfrm>
        <a:graphic>
          <a:graphicData uri="http://schemas.openxmlformats.org/drawingml/2006/table">
            <a:tbl>
              <a:tblPr>
                <a:tableStyleId>{5C22544A-7EE6-4342-B048-85BDC9FD1C3A}</a:tableStyleId>
              </a:tblPr>
              <a:tblGrid>
                <a:gridCol w="854621">
                  <a:extLst>
                    <a:ext uri="{9D8B030D-6E8A-4147-A177-3AD203B41FA5}">
                      <a16:colId xmlns:a16="http://schemas.microsoft.com/office/drawing/2014/main" val="1844207389"/>
                    </a:ext>
                  </a:extLst>
                </a:gridCol>
                <a:gridCol w="1001127">
                  <a:extLst>
                    <a:ext uri="{9D8B030D-6E8A-4147-A177-3AD203B41FA5}">
                      <a16:colId xmlns:a16="http://schemas.microsoft.com/office/drawing/2014/main" val="3199802376"/>
                    </a:ext>
                  </a:extLst>
                </a:gridCol>
                <a:gridCol w="1096580">
                  <a:extLst>
                    <a:ext uri="{9D8B030D-6E8A-4147-A177-3AD203B41FA5}">
                      <a16:colId xmlns:a16="http://schemas.microsoft.com/office/drawing/2014/main" val="2131034521"/>
                    </a:ext>
                  </a:extLst>
                </a:gridCol>
              </a:tblGrid>
              <a:tr h="190500">
                <a:tc>
                  <a:txBody>
                    <a:bodyPr/>
                    <a:lstStyle/>
                    <a:p>
                      <a:pPr algn="r" fontAlgn="b"/>
                      <a:r>
                        <a:rPr lang="en-US" sz="1100" b="1" u="sng" strike="noStrike" dirty="0">
                          <a:effectLst/>
                        </a:rPr>
                        <a:t>Bid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Ask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7419081"/>
                  </a:ext>
                </a:extLst>
              </a:tr>
              <a:tr h="190500">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2782650"/>
                  </a:ext>
                </a:extLst>
              </a:tr>
              <a:tr h="190500">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1275351"/>
                  </a:ext>
                </a:extLst>
              </a:tr>
              <a:tr h="190500">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7174019"/>
                  </a:ext>
                </a:extLst>
              </a:tr>
              <a:tr h="190500">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9311755"/>
                  </a:ext>
                </a:extLst>
              </a:tr>
              <a:tr h="190500">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118337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958841345"/>
              </p:ext>
            </p:extLst>
          </p:nvPr>
        </p:nvGraphicFramePr>
        <p:xfrm>
          <a:off x="1979712" y="3717032"/>
          <a:ext cx="2880321" cy="1143000"/>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2698724943"/>
                    </a:ext>
                  </a:extLst>
                </a:gridCol>
                <a:gridCol w="936104">
                  <a:extLst>
                    <a:ext uri="{9D8B030D-6E8A-4147-A177-3AD203B41FA5}">
                      <a16:colId xmlns:a16="http://schemas.microsoft.com/office/drawing/2014/main" val="2417460864"/>
                    </a:ext>
                  </a:extLst>
                </a:gridCol>
                <a:gridCol w="1152129">
                  <a:extLst>
                    <a:ext uri="{9D8B030D-6E8A-4147-A177-3AD203B41FA5}">
                      <a16:colId xmlns:a16="http://schemas.microsoft.com/office/drawing/2014/main" val="1807245440"/>
                    </a:ext>
                  </a:extLst>
                </a:gridCol>
              </a:tblGrid>
              <a:tr h="190500">
                <a:tc>
                  <a:txBody>
                    <a:bodyPr/>
                    <a:lstStyle/>
                    <a:p>
                      <a:pPr algn="r" fontAlgn="b"/>
                      <a:r>
                        <a:rPr lang="en-US" sz="1100" b="1" u="sng" strike="noStrike" dirty="0">
                          <a:effectLst/>
                        </a:rPr>
                        <a:t>Bid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Ask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5273720"/>
                  </a:ext>
                </a:extLst>
              </a:tr>
              <a:tr h="190500">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1312316"/>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3481338"/>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5180047"/>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1152886"/>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07685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63692876"/>
              </p:ext>
            </p:extLst>
          </p:nvPr>
        </p:nvGraphicFramePr>
        <p:xfrm>
          <a:off x="4860032" y="2276872"/>
          <a:ext cx="1512168" cy="1143000"/>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8091001"/>
                    </a:ext>
                  </a:extLst>
                </a:gridCol>
              </a:tblGrid>
              <a:tr h="190500">
                <a:tc>
                  <a:txBody>
                    <a:bodyPr/>
                    <a:lstStyle/>
                    <a:p>
                      <a:pPr algn="r" fontAlgn="b"/>
                      <a:r>
                        <a:rPr lang="en-US" sz="1100" b="1" u="sng" strike="noStrike" dirty="0" smtClean="0">
                          <a:effectLst/>
                        </a:rPr>
                        <a:t>Log(Bid/Ask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0139368"/>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9614558"/>
                  </a:ext>
                </a:extLst>
              </a:tr>
              <a:tr h="190500">
                <a:tc>
                  <a:txBody>
                    <a:bodyPr/>
                    <a:lstStyle/>
                    <a:p>
                      <a:pPr algn="r" fontAlgn="b"/>
                      <a:r>
                        <a:rPr lang="en-US" sz="1100" u="none" strike="noStrike">
                          <a:effectLst/>
                        </a:rPr>
                        <a:t>0.30103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6043576"/>
                  </a:ext>
                </a:extLst>
              </a:tr>
              <a:tr h="190500">
                <a:tc>
                  <a:txBody>
                    <a:bodyPr/>
                    <a:lstStyle/>
                    <a:p>
                      <a:pPr algn="r" fontAlgn="b"/>
                      <a:r>
                        <a:rPr lang="en-US" sz="1100" u="none" strike="noStrike">
                          <a:effectLst/>
                        </a:rPr>
                        <a:t>0.69897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335646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6609369"/>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710815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15743"/>
              </p:ext>
            </p:extLst>
          </p:nvPr>
        </p:nvGraphicFramePr>
        <p:xfrm>
          <a:off x="4860032" y="3717032"/>
          <a:ext cx="1512168" cy="1143000"/>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1211816624"/>
                    </a:ext>
                  </a:extLst>
                </a:gridCol>
              </a:tblGrid>
              <a:tr h="190500">
                <a:tc>
                  <a:txBody>
                    <a:bodyPr/>
                    <a:lstStyle/>
                    <a:p>
                      <a:pPr algn="r" fontAlgn="b"/>
                      <a:r>
                        <a:rPr lang="en-US" sz="1100" b="1" u="sng" strike="noStrike" dirty="0">
                          <a:effectLst/>
                        </a:rPr>
                        <a:t>Log 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3930599"/>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9477895"/>
                  </a:ext>
                </a:extLst>
              </a:tr>
              <a:tr h="190500">
                <a:tc>
                  <a:txBody>
                    <a:bodyPr/>
                    <a:lstStyle/>
                    <a:p>
                      <a:pPr algn="r" fontAlgn="b"/>
                      <a:r>
                        <a:rPr lang="en-US" sz="1100" u="none" strike="noStrike" dirty="0">
                          <a:effectLst/>
                        </a:rPr>
                        <a:t>-</a:t>
                      </a:r>
                      <a:r>
                        <a:rPr lang="en-US" sz="1100" u="none" strike="noStrike" dirty="0" smtClean="0">
                          <a:effectLst/>
                        </a:rPr>
                        <a:t>0.30103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7110543"/>
                  </a:ext>
                </a:extLst>
              </a:tr>
              <a:tr h="190500">
                <a:tc>
                  <a:txBody>
                    <a:bodyPr/>
                    <a:lstStyle/>
                    <a:p>
                      <a:pPr algn="r" fontAlgn="b"/>
                      <a:r>
                        <a:rPr lang="en-US" sz="1100" u="none" strike="noStrike" dirty="0">
                          <a:effectLst/>
                        </a:rPr>
                        <a:t>-</a:t>
                      </a:r>
                      <a:r>
                        <a:rPr lang="en-US" sz="1100" u="none" strike="noStrike" dirty="0" smtClean="0">
                          <a:effectLst/>
                        </a:rPr>
                        <a:t>0.69897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0798586"/>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3636216"/>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5901236"/>
                  </a:ext>
                </a:extLst>
              </a:tr>
            </a:tbl>
          </a:graphicData>
        </a:graphic>
      </p:graphicFrame>
      <p:sp>
        <p:nvSpPr>
          <p:cNvPr id="11" name="TextBox 10"/>
          <p:cNvSpPr txBox="1"/>
          <p:nvPr/>
        </p:nvSpPr>
        <p:spPr>
          <a:xfrm>
            <a:off x="1403648" y="5325426"/>
            <a:ext cx="5649175" cy="1107996"/>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t>Make the numbers symmetry</a:t>
            </a:r>
          </a:p>
          <a:p>
            <a:pPr marL="285750" indent="-285750">
              <a:buFont typeface="Arial" panose="020B0604020202020204" pitchFamily="34" charset="0"/>
              <a:buChar char="•"/>
            </a:pPr>
            <a:r>
              <a:rPr lang="en-US" sz="1600" b="1" dirty="0" smtClean="0"/>
              <a:t>Positive:</a:t>
            </a:r>
            <a:r>
              <a:rPr lang="en-US" sz="1600" dirty="0" smtClean="0"/>
              <a:t> </a:t>
            </a:r>
            <a:r>
              <a:rPr lang="en-US" sz="1600" dirty="0"/>
              <a:t>when Bid Size &gt; Ask Size (</a:t>
            </a:r>
            <a:r>
              <a:rPr lang="en-US" sz="1600" b="1" dirty="0">
                <a:solidFill>
                  <a:srgbClr val="0070C0"/>
                </a:solidFill>
              </a:rPr>
              <a:t>demand &gt; supply</a:t>
            </a:r>
            <a:r>
              <a:rPr lang="en-US" sz="1600" dirty="0" smtClean="0"/>
              <a:t>)</a:t>
            </a:r>
          </a:p>
          <a:p>
            <a:pPr marL="285750" indent="-285750">
              <a:buFont typeface="Arial" panose="020B0604020202020204" pitchFamily="34" charset="0"/>
              <a:buChar char="•"/>
            </a:pPr>
            <a:r>
              <a:rPr lang="en-US" sz="1600" b="1" dirty="0">
                <a:sym typeface="Wingdings" panose="05000000000000000000" pitchFamily="2" charset="2"/>
              </a:rPr>
              <a:t>Negative</a:t>
            </a:r>
            <a:r>
              <a:rPr lang="en-US" sz="1600" b="1" dirty="0" smtClean="0">
                <a:solidFill>
                  <a:srgbClr val="0070C0"/>
                </a:solidFill>
                <a:sym typeface="Wingdings" panose="05000000000000000000" pitchFamily="2" charset="2"/>
              </a:rPr>
              <a:t>:</a:t>
            </a:r>
            <a:r>
              <a:rPr lang="en-US" sz="1600" dirty="0" smtClean="0">
                <a:solidFill>
                  <a:srgbClr val="0070C0"/>
                </a:solidFill>
                <a:sym typeface="Wingdings" panose="05000000000000000000" pitchFamily="2" charset="2"/>
              </a:rPr>
              <a:t> </a:t>
            </a:r>
            <a:r>
              <a:rPr lang="en-US" sz="1600" dirty="0">
                <a:sym typeface="Wingdings" panose="05000000000000000000" pitchFamily="2" charset="2"/>
              </a:rPr>
              <a:t>when Ask Size &gt; Bid Size (</a:t>
            </a:r>
            <a:r>
              <a:rPr lang="en-US" sz="1600" b="1" dirty="0">
                <a:solidFill>
                  <a:srgbClr val="0070C0"/>
                </a:solidFill>
              </a:rPr>
              <a:t>supply &gt; demand</a:t>
            </a:r>
            <a:r>
              <a:rPr lang="en-US" sz="1600" dirty="0" smtClean="0"/>
              <a:t>)</a:t>
            </a:r>
            <a:r>
              <a:rPr lang="en-US" sz="1800" dirty="0"/>
              <a:t/>
            </a:r>
            <a:br>
              <a:rPr lang="en-US" sz="1800" dirty="0"/>
            </a:br>
            <a:endParaRPr lang="en-US" sz="1800" dirty="0"/>
          </a:p>
        </p:txBody>
      </p:sp>
    </p:spTree>
    <p:extLst>
      <p:ext uri="{BB962C8B-B14F-4D97-AF65-F5344CB8AC3E}">
        <p14:creationId xmlns:p14="http://schemas.microsoft.com/office/powerpoint/2010/main" val="1810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5536" y="2204059"/>
            <a:ext cx="4677428" cy="3696216"/>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7848872"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A</a:t>
            </a:r>
            <a:r>
              <a:rPr lang="en-US" sz="1800" dirty="0" smtClean="0"/>
              <a:t>verage </a:t>
            </a:r>
            <a:r>
              <a:rPr lang="en-US" sz="1800" dirty="0"/>
              <a:t>ratio </a:t>
            </a:r>
            <a:r>
              <a:rPr lang="en-US" sz="1800" dirty="0" smtClean="0"/>
              <a:t>over a </a:t>
            </a:r>
            <a:r>
              <a:rPr lang="en-US" sz="1800" b="1" dirty="0" smtClean="0">
                <a:solidFill>
                  <a:srgbClr val="0070C0"/>
                </a:solidFill>
              </a:rPr>
              <a:t>rolling 5-min window</a:t>
            </a:r>
          </a:p>
          <a:p>
            <a:endParaRPr lang="en-US" sz="1800" dirty="0" smtClean="0"/>
          </a:p>
        </p:txBody>
      </p:sp>
      <p:sp>
        <p:nvSpPr>
          <p:cNvPr id="2" name="TextBox 1"/>
          <p:cNvSpPr txBox="1"/>
          <p:nvPr/>
        </p:nvSpPr>
        <p:spPr>
          <a:xfrm>
            <a:off x="5004048" y="2348880"/>
            <a:ext cx="3600400"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0070C0"/>
                </a:solidFill>
              </a:rPr>
              <a:t>Smooth</a:t>
            </a:r>
            <a:r>
              <a:rPr lang="en-US" sz="1600" dirty="0"/>
              <a:t> out the </a:t>
            </a:r>
            <a:r>
              <a:rPr lang="en-US" sz="1600" dirty="0" smtClean="0"/>
              <a:t>calculation </a:t>
            </a:r>
            <a:r>
              <a:rPr lang="en-US" sz="1600" dirty="0"/>
              <a:t>(otherwise the values can change very rapidly</a:t>
            </a:r>
            <a:r>
              <a:rPr lang="en-US" sz="1600" dirty="0" smtClean="0"/>
              <a:t>)</a:t>
            </a:r>
          </a:p>
          <a:p>
            <a:pPr marL="285750"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dirty="0"/>
              <a:t>Reduce the noise (the orders can be </a:t>
            </a:r>
            <a:r>
              <a:rPr lang="en-US" sz="1600" b="1" dirty="0">
                <a:solidFill>
                  <a:srgbClr val="0070C0"/>
                </a:solidFill>
              </a:rPr>
              <a:t>added or cancelled </a:t>
            </a:r>
            <a:r>
              <a:rPr lang="en-US" sz="1600" dirty="0"/>
              <a:t>at any time) </a:t>
            </a:r>
            <a:r>
              <a:rPr lang="en-US" sz="1600" dirty="0" smtClean="0"/>
              <a:t>and better </a:t>
            </a:r>
            <a:r>
              <a:rPr lang="en-US" sz="1600" dirty="0"/>
              <a:t>represent the underlying </a:t>
            </a:r>
            <a:r>
              <a:rPr lang="en-US" sz="1600" b="1" dirty="0">
                <a:solidFill>
                  <a:srgbClr val="0070C0"/>
                </a:solidFill>
              </a:rPr>
              <a:t>trend</a:t>
            </a:r>
          </a:p>
          <a:p>
            <a:endParaRPr lang="en-US" sz="1600" dirty="0"/>
          </a:p>
          <a:p>
            <a:pPr marL="285750" indent="-285750">
              <a:buFont typeface="Arial" panose="020B0604020202020204" pitchFamily="34" charset="0"/>
              <a:buChar char="•"/>
            </a:pPr>
            <a:r>
              <a:rPr lang="en-US" sz="1600" dirty="0"/>
              <a:t>The 5-min </a:t>
            </a:r>
            <a:r>
              <a:rPr lang="en-US" sz="1600" b="1" dirty="0">
                <a:solidFill>
                  <a:srgbClr val="0070C0"/>
                </a:solidFill>
              </a:rPr>
              <a:t>duration</a:t>
            </a:r>
            <a:r>
              <a:rPr lang="en-US" sz="1600" dirty="0"/>
              <a:t> can be shorter or longer. Or based on </a:t>
            </a:r>
            <a:r>
              <a:rPr lang="en-US" sz="1600" b="1" dirty="0">
                <a:solidFill>
                  <a:srgbClr val="0070C0"/>
                </a:solidFill>
              </a:rPr>
              <a:t>numbers of ticks </a:t>
            </a:r>
            <a:r>
              <a:rPr lang="en-US" sz="1600" dirty="0"/>
              <a:t>(for illiquid stocks) </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322587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Example</a:t>
            </a:r>
            <a:r>
              <a:rPr lang="en-US" sz="1600" dirty="0" smtClean="0"/>
              <a:t> </a:t>
            </a:r>
          </a:p>
          <a:p>
            <a:pPr>
              <a:buFont typeface="Arial" panose="020B0604020202020204" pitchFamily="34" charset="0"/>
              <a:buChar char="•"/>
            </a:pPr>
            <a:r>
              <a:rPr lang="en-US" sz="1600" dirty="0" smtClean="0"/>
              <a:t>Calculate the OBI (order book imbalance) features to include different </a:t>
            </a:r>
            <a:r>
              <a:rPr lang="en-US" sz="1600" b="1" dirty="0" smtClean="0">
                <a:solidFill>
                  <a:srgbClr val="0070C0"/>
                </a:solidFill>
              </a:rPr>
              <a:t>depth levels</a:t>
            </a:r>
            <a:r>
              <a:rPr lang="en-US" sz="1600" dirty="0" smtClean="0"/>
              <a:t>. More level implies a more </a:t>
            </a:r>
            <a:r>
              <a:rPr lang="en-US" sz="1600" b="1" dirty="0">
                <a:solidFill>
                  <a:srgbClr val="0070C0"/>
                </a:solidFill>
              </a:rPr>
              <a:t>aggregated demand/supply</a:t>
            </a:r>
            <a:r>
              <a:rPr lang="en-US" sz="1600" dirty="0" smtClean="0"/>
              <a:t>. </a:t>
            </a:r>
          </a:p>
          <a:p>
            <a:pPr marL="0" indent="0"/>
            <a:endParaRPr lang="en-US" sz="1800" dirty="0" smtClean="0"/>
          </a:p>
          <a:p>
            <a:pPr lvl="1"/>
            <a:r>
              <a:rPr lang="en-US" sz="1400" b="1" dirty="0" smtClean="0"/>
              <a:t>First 1 Level (OBI-L1)</a:t>
            </a:r>
            <a:r>
              <a:rPr lang="en-US" sz="1400" dirty="0" smtClean="0"/>
              <a:t>: Log(100,000 / 20,000) </a:t>
            </a:r>
          </a:p>
          <a:p>
            <a:pPr marL="457200" lvl="1" indent="0">
              <a:buNone/>
            </a:pPr>
            <a:r>
              <a:rPr lang="en-US" sz="1400" dirty="0"/>
              <a:t>	</a:t>
            </a:r>
            <a:r>
              <a:rPr lang="en-US" sz="1400" dirty="0" smtClean="0"/>
              <a:t>=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 (</a:t>
            </a:r>
            <a:r>
              <a:rPr lang="en-US" sz="1400" b="1" dirty="0">
                <a:solidFill>
                  <a:srgbClr val="0070C0"/>
                </a:solidFill>
              </a:rPr>
              <a:t>demand &gt; </a:t>
            </a:r>
            <a:r>
              <a:rPr lang="en-US" sz="1400" b="1" dirty="0" smtClean="0">
                <a:solidFill>
                  <a:srgbClr val="0070C0"/>
                </a:solidFill>
              </a:rPr>
              <a:t>supply</a:t>
            </a:r>
            <a:r>
              <a:rPr lang="en-US" sz="1400" dirty="0" smtClean="0"/>
              <a:t>)</a:t>
            </a:r>
            <a:br>
              <a:rPr lang="en-US" sz="1400" dirty="0" smtClean="0"/>
            </a:br>
            <a:endParaRPr lang="en-US" sz="1400" dirty="0" smtClean="0"/>
          </a:p>
          <a:p>
            <a:pPr lvl="1"/>
            <a:r>
              <a:rPr lang="en-US" sz="1400" b="1" dirty="0" smtClean="0"/>
              <a:t>First 2 Level (OBI-L2)</a:t>
            </a:r>
            <a:r>
              <a:rPr lang="en-US" sz="1400" dirty="0" smtClean="0"/>
              <a:t>: Log((100,000 + 400,000) / (20,000 + 550,000</a:t>
            </a:r>
            <a:r>
              <a:rPr lang="en-US" sz="1400" dirty="0"/>
              <a:t>)) </a:t>
            </a:r>
            <a:r>
              <a:rPr lang="en-US" sz="1400" dirty="0" smtClean="0"/>
              <a:t>= Log(500,000 </a:t>
            </a:r>
            <a:r>
              <a:rPr lang="en-US" sz="1400" dirty="0"/>
              <a:t>/ </a:t>
            </a:r>
            <a:r>
              <a:rPr lang="en-US" sz="1400" dirty="0" smtClean="0"/>
              <a:t>570,000</a:t>
            </a:r>
            <a:r>
              <a:rPr lang="en-US" sz="1400" dirty="0"/>
              <a:t>)</a:t>
            </a:r>
            <a:endParaRPr lang="en-US" sz="1400" dirty="0" smtClean="0"/>
          </a:p>
          <a:p>
            <a:pPr marL="457200" lvl="1" indent="0">
              <a:buNone/>
            </a:pPr>
            <a:r>
              <a:rPr lang="en-US" sz="1400" dirty="0" smtClean="0"/>
              <a:t>	= </a:t>
            </a:r>
            <a:r>
              <a:rPr lang="en-US" sz="1400" b="1" dirty="0" smtClean="0"/>
              <a:t>-0.13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 (</a:t>
            </a:r>
            <a:r>
              <a:rPr lang="en-US" sz="1400" b="1" dirty="0">
                <a:solidFill>
                  <a:srgbClr val="0070C0"/>
                </a:solidFill>
              </a:rPr>
              <a:t>supply &gt; demand</a:t>
            </a:r>
            <a:r>
              <a:rPr lang="en-US" sz="1400" dirty="0" smtClean="0"/>
              <a:t>)</a:t>
            </a:r>
            <a:endParaRPr lang="en-US" sz="1400" dirty="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r>
              <a:rPr lang="en-US" sz="1400" dirty="0" smtClean="0"/>
              <a:t/>
            </a:r>
            <a:br>
              <a:rPr lang="en-US" sz="1400" dirty="0" smtClean="0"/>
            </a:br>
            <a:r>
              <a:rPr lang="en-US" sz="1400" dirty="0" smtClean="0"/>
              <a:t>(Note: for illustration purpose, assume </a:t>
            </a:r>
            <a:r>
              <a:rPr lang="en-US" sz="1400" dirty="0"/>
              <a:t>the results are the same in 5-min moving </a:t>
            </a:r>
            <a:r>
              <a:rPr lang="en-US" sz="1400" dirty="0" smtClean="0"/>
              <a:t>average)</a:t>
            </a: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3781079111"/>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31462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68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sp>
        <p:nvSpPr>
          <p:cNvPr id="7" name="Content Placeholder 1"/>
          <p:cNvSpPr txBox="1">
            <a:spLocks/>
          </p:cNvSpPr>
          <p:nvPr/>
        </p:nvSpPr>
        <p:spPr>
          <a:xfrm>
            <a:off x="395536" y="1700808"/>
            <a:ext cx="79928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the difference between </a:t>
            </a:r>
            <a:r>
              <a:rPr lang="en-US" sz="1800" b="1" dirty="0" smtClean="0">
                <a:solidFill>
                  <a:srgbClr val="0070C0"/>
                </a:solidFill>
              </a:rPr>
              <a:t>buy and sell turnover (money)</a:t>
            </a:r>
            <a:endParaRPr lang="en-US" sz="1800" b="1" dirty="0">
              <a:solidFill>
                <a:srgbClr val="0070C0"/>
              </a:solidFill>
            </a:endParaRPr>
          </a:p>
          <a:p>
            <a:pPr lvl="1">
              <a:buFont typeface="Arial" panose="020B0604020202020204" pitchFamily="34" charset="0"/>
              <a:buChar char="•"/>
            </a:pPr>
            <a:r>
              <a:rPr lang="en-US" sz="1600" dirty="0" smtClean="0"/>
              <a:t>$Buy &gt; $Ask : </a:t>
            </a:r>
            <a:r>
              <a:rPr lang="en-US" sz="1600" dirty="0"/>
              <a:t>price is more likely to go up</a:t>
            </a:r>
          </a:p>
          <a:p>
            <a:pPr lvl="1">
              <a:buFont typeface="Arial" panose="020B0604020202020204" pitchFamily="34" charset="0"/>
              <a:buChar char="•"/>
            </a:pPr>
            <a:r>
              <a:rPr lang="en-US" sz="1600" dirty="0"/>
              <a:t>Vice versa, the price is more likely to go down</a:t>
            </a:r>
          </a:p>
          <a:p>
            <a:r>
              <a:rPr lang="en-US" sz="1800" dirty="0" smtClean="0"/>
              <a:t>	</a:t>
            </a:r>
          </a:p>
          <a:p>
            <a:r>
              <a:rPr lang="en-US" sz="1800" dirty="0" smtClean="0"/>
              <a:t>	If </a:t>
            </a:r>
            <a:r>
              <a:rPr lang="en-US" sz="1800" dirty="0"/>
              <a:t>more </a:t>
            </a:r>
            <a:r>
              <a:rPr lang="en-US" sz="1800" dirty="0" smtClean="0"/>
              <a:t>money </a:t>
            </a:r>
            <a:r>
              <a:rPr lang="en-US" sz="1800" dirty="0" smtClean="0"/>
              <a:t>are buying </a:t>
            </a:r>
            <a:r>
              <a:rPr lang="en-US" sz="1800" dirty="0" smtClean="0"/>
              <a:t>throughout </a:t>
            </a:r>
            <a:r>
              <a:rPr lang="en-US" sz="1800" dirty="0"/>
              <a:t>the 5-min </a:t>
            </a:r>
            <a:r>
              <a:rPr lang="en-US" sz="1800" dirty="0" smtClean="0"/>
              <a:t>window then selling, the </a:t>
            </a:r>
            <a:r>
              <a:rPr lang="en-US" sz="1800" b="1" dirty="0" smtClean="0">
                <a:solidFill>
                  <a:srgbClr val="0070C0"/>
                </a:solidFill>
              </a:rPr>
              <a:t>net </a:t>
            </a:r>
            <a:r>
              <a:rPr lang="en-US" sz="1800" b="1" dirty="0">
                <a:solidFill>
                  <a:srgbClr val="0070C0"/>
                </a:solidFill>
              </a:rPr>
              <a:t>money flow </a:t>
            </a:r>
            <a:r>
              <a:rPr lang="en-US" sz="1800" dirty="0"/>
              <a:t>is </a:t>
            </a:r>
            <a:r>
              <a:rPr lang="en-US" sz="1800" b="1" dirty="0" smtClean="0">
                <a:solidFill>
                  <a:srgbClr val="0070C0"/>
                </a:solidFill>
              </a:rPr>
              <a:t>positive. </a:t>
            </a:r>
            <a:r>
              <a:rPr lang="en-US" sz="1800" dirty="0" smtClean="0"/>
              <a:t/>
            </a:r>
            <a:br>
              <a:rPr lang="en-US" sz="1800" dirty="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smtClean="0">
                <a:solidFill>
                  <a:srgbClr val="0070C0"/>
                </a:solidFill>
              </a:rPr>
              <a:t>(Buy size * price) - </a:t>
            </a:r>
            <a:r>
              <a:rPr lang="en-US" sz="1800" i="1" dirty="0">
                <a:solidFill>
                  <a:srgbClr val="0070C0"/>
                </a:solidFill>
                <a:sym typeface="Symbol"/>
              </a:rPr>
              <a:t></a:t>
            </a:r>
            <a:r>
              <a:rPr lang="en-US" sz="1800" i="1" dirty="0" smtClean="0">
                <a:solidFill>
                  <a:srgbClr val="0070C0"/>
                </a:solidFill>
              </a:rPr>
              <a:t>(Sell </a:t>
            </a:r>
            <a:r>
              <a:rPr lang="en-US" sz="1800" i="1" dirty="0">
                <a:solidFill>
                  <a:srgbClr val="0070C0"/>
                </a:solidFill>
              </a:rPr>
              <a:t>size * price)</a:t>
            </a:r>
            <a:endParaRPr lang="en-US" sz="1800" i="1" dirty="0" smtClean="0">
              <a:solidFill>
                <a:srgbClr val="0070C0"/>
              </a:solidFill>
            </a:endParaRPr>
          </a:p>
          <a:p>
            <a:endParaRPr lang="en-US" sz="1800" dirty="0" smtClean="0"/>
          </a:p>
          <a:p>
            <a:r>
              <a:rPr lang="en-US" sz="1800" b="1" dirty="0"/>
              <a:t>Options</a:t>
            </a:r>
            <a:r>
              <a:rPr lang="en-US" sz="1800" dirty="0"/>
              <a:t>: </a:t>
            </a:r>
            <a:r>
              <a:rPr lang="en-US" sz="1800" dirty="0"/>
              <a:t>The </a:t>
            </a:r>
            <a:r>
              <a:rPr lang="en-US" sz="1800" dirty="0" smtClean="0"/>
              <a:t>net difference between buy and sell turnover over </a:t>
            </a:r>
            <a:r>
              <a:rPr lang="en-US" sz="1800" dirty="0"/>
              <a:t>a </a:t>
            </a:r>
            <a:r>
              <a:rPr lang="en-US" sz="1800" b="1" dirty="0">
                <a:solidFill>
                  <a:srgbClr val="0070C0"/>
                </a:solidFill>
              </a:rPr>
              <a:t>rolling 5-min window</a:t>
            </a:r>
            <a:r>
              <a:rPr lang="en-US" sz="1800" dirty="0"/>
              <a:t>. </a:t>
            </a:r>
            <a:r>
              <a:rPr lang="en-US" sz="1800" dirty="0" smtClean="0"/>
              <a:t>The </a:t>
            </a:r>
            <a:r>
              <a:rPr lang="en-US" sz="1800" dirty="0"/>
              <a:t>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826996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Feature - Money flow</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805116270"/>
              </p:ext>
            </p:extLst>
          </p:nvPr>
        </p:nvGraphicFramePr>
        <p:xfrm>
          <a:off x="1907704" y="1844824"/>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44713062"/>
              </p:ext>
            </p:extLst>
          </p:nvPr>
        </p:nvGraphicFramePr>
        <p:xfrm>
          <a:off x="1547664" y="3573016"/>
          <a:ext cx="5256586" cy="2476500"/>
        </p:xfrm>
        <a:graphic>
          <a:graphicData uri="http://schemas.openxmlformats.org/drawingml/2006/table">
            <a:tbl>
              <a:tblPr>
                <a:tableStyleId>{5C22544A-7EE6-4342-B048-85BDC9FD1C3A}</a:tableStyleId>
              </a:tblPr>
              <a:tblGrid>
                <a:gridCol w="997297">
                  <a:extLst>
                    <a:ext uri="{9D8B030D-6E8A-4147-A177-3AD203B41FA5}">
                      <a16:colId xmlns:a16="http://schemas.microsoft.com/office/drawing/2014/main" val="3316860223"/>
                    </a:ext>
                  </a:extLst>
                </a:gridCol>
                <a:gridCol w="997297">
                  <a:extLst>
                    <a:ext uri="{9D8B030D-6E8A-4147-A177-3AD203B41FA5}">
                      <a16:colId xmlns:a16="http://schemas.microsoft.com/office/drawing/2014/main" val="1647079892"/>
                    </a:ext>
                  </a:extLst>
                </a:gridCol>
                <a:gridCol w="997297">
                  <a:extLst>
                    <a:ext uri="{9D8B030D-6E8A-4147-A177-3AD203B41FA5}">
                      <a16:colId xmlns:a16="http://schemas.microsoft.com/office/drawing/2014/main" val="3910116124"/>
                    </a:ext>
                  </a:extLst>
                </a:gridCol>
                <a:gridCol w="997297">
                  <a:extLst>
                    <a:ext uri="{9D8B030D-6E8A-4147-A177-3AD203B41FA5}">
                      <a16:colId xmlns:a16="http://schemas.microsoft.com/office/drawing/2014/main" val="1829019520"/>
                    </a:ext>
                  </a:extLst>
                </a:gridCol>
                <a:gridCol w="1267398">
                  <a:extLst>
                    <a:ext uri="{9D8B030D-6E8A-4147-A177-3AD203B41FA5}">
                      <a16:colId xmlns:a16="http://schemas.microsoft.com/office/drawing/2014/main" val="2328718072"/>
                    </a:ext>
                  </a:extLst>
                </a:gridCol>
              </a:tblGrid>
              <a:tr h="190500">
                <a:tc>
                  <a:txBody>
                    <a:bodyPr/>
                    <a:lstStyle/>
                    <a:p>
                      <a:pPr algn="r" fontAlgn="b"/>
                      <a:r>
                        <a:rPr lang="en-US" sz="1100" b="1" u="sng" strike="noStrike" dirty="0">
                          <a:effectLst/>
                        </a:rPr>
                        <a:t>Time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r" fontAlgn="b"/>
                      <a:r>
                        <a:rPr lang="en-US" sz="1100" b="1" u="sng" strike="noStrike" dirty="0">
                          <a:effectLst/>
                        </a:rPr>
                        <a:t>Side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r" fontAlgn="b"/>
                      <a:r>
                        <a:rPr lang="en-US" sz="1100" b="1" u="sng" strike="noStrike" dirty="0">
                          <a:effectLst/>
                        </a:rPr>
                        <a:t>Size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r" fontAlgn="b"/>
                      <a:r>
                        <a:rPr lang="en-US" sz="1100" b="1" u="sng" strike="noStrike" dirty="0">
                          <a:effectLst/>
                        </a:rPr>
                        <a:t>Price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ctr" fontAlgn="b"/>
                      <a:r>
                        <a:rPr lang="en-US" sz="1100" b="1" u="sng" strike="noStrike" dirty="0">
                          <a:effectLst/>
                        </a:rPr>
                        <a:t>Turnover</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extLst>
                  <a:ext uri="{0D108BD9-81ED-4DB2-BD59-A6C34878D82A}">
                    <a16:rowId xmlns:a16="http://schemas.microsoft.com/office/drawing/2014/main" val="3409797796"/>
                  </a:ext>
                </a:extLst>
              </a:tr>
              <a:tr h="190500">
                <a:tc>
                  <a:txBody>
                    <a:bodyPr/>
                    <a:lstStyle/>
                    <a:p>
                      <a:pPr algn="r" fontAlgn="b"/>
                      <a:r>
                        <a:rPr lang="en-US" sz="1100" u="none" strike="noStrike">
                          <a:effectLst/>
                        </a:rPr>
                        <a:t>10:00:08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152.1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76,050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7201926"/>
                  </a:ext>
                </a:extLst>
              </a:tr>
              <a:tr h="190500">
                <a:tc>
                  <a:txBody>
                    <a:bodyPr/>
                    <a:lstStyle/>
                    <a:p>
                      <a:pPr algn="r" fontAlgn="b"/>
                      <a:r>
                        <a:rPr lang="en-US" sz="1100" u="none" strike="noStrike">
                          <a:effectLst/>
                        </a:rPr>
                        <a:t>10:01:21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45,630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0618885"/>
                  </a:ext>
                </a:extLst>
              </a:tr>
              <a:tr h="190500">
                <a:tc>
                  <a:txBody>
                    <a:bodyPr/>
                    <a:lstStyle/>
                    <a:p>
                      <a:pPr algn="r" fontAlgn="b"/>
                      <a:r>
                        <a:rPr lang="en-US" sz="1100" u="none" strike="noStrike">
                          <a:effectLst/>
                        </a:rPr>
                        <a:t>10:03:05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Sell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(60,800)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2178310"/>
                  </a:ext>
                </a:extLst>
              </a:tr>
              <a:tr h="190500">
                <a:tc>
                  <a:txBody>
                    <a:bodyPr/>
                    <a:lstStyle/>
                    <a:p>
                      <a:pPr algn="r" fontAlgn="b"/>
                      <a:r>
                        <a:rPr lang="en-US" sz="1100" u="none" strike="noStrike">
                          <a:effectLst/>
                        </a:rPr>
                        <a:t>10:04:21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30,420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1658034"/>
                  </a:ext>
                </a:extLst>
              </a:tr>
              <a:tr h="190500">
                <a:tc>
                  <a:txBody>
                    <a:bodyPr/>
                    <a:lstStyle/>
                    <a:p>
                      <a:pPr algn="r" fontAlgn="b"/>
                      <a:r>
                        <a:rPr lang="en-US" sz="1100" u="none" strike="noStrike">
                          <a:effectLst/>
                        </a:rPr>
                        <a:t>10:04:55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Sell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(15,200)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256949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r" fontAlgn="b"/>
                      <a:r>
                        <a:rPr lang="en-US" sz="1100" b="1" u="sng" strike="noStrike" dirty="0" smtClean="0">
                          <a:effectLst/>
                        </a:rPr>
                        <a:t>Money </a:t>
                      </a:r>
                      <a:r>
                        <a:rPr lang="en-US" sz="1100" b="1" u="sng" strike="noStrike" dirty="0">
                          <a:effectLst/>
                        </a:rPr>
                        <a:t>Flow:</a:t>
                      </a:r>
                      <a:endParaRPr lang="en-US" sz="11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100" b="1" u="sng" strike="noStrike" dirty="0">
                          <a:effectLst/>
                        </a:rPr>
                        <a:t>           76,100 </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641191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6497860"/>
                  </a:ext>
                </a:extLst>
              </a:tr>
              <a:tr h="190500">
                <a:tc>
                  <a:txBody>
                    <a:bodyPr/>
                    <a:lstStyle/>
                    <a:p>
                      <a:pPr algn="r" fontAlgn="b"/>
                      <a:r>
                        <a:rPr lang="en-US" sz="1100" u="none" strike="noStrike">
                          <a:effectLst/>
                        </a:rPr>
                        <a:t>10:05:13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Sell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152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(15,200)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20285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r" fontAlgn="b"/>
                      <a:r>
                        <a:rPr lang="en-US" sz="1100" b="1" u="sng" strike="noStrike" dirty="0">
                          <a:effectLst/>
                        </a:rPr>
                        <a:t>Money Flow:</a:t>
                      </a:r>
                      <a:endParaRPr lang="en-US" sz="11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100" b="1" u="sng" strike="noStrike" dirty="0">
                          <a:effectLst/>
                        </a:rPr>
                        <a:t>         (15,150)</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634611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6098907"/>
                  </a:ext>
                </a:extLst>
              </a:tr>
              <a:tr h="190500">
                <a:tc>
                  <a:txBody>
                    <a:bodyPr/>
                    <a:lstStyle/>
                    <a:p>
                      <a:pPr algn="r" fontAlgn="b"/>
                      <a:r>
                        <a:rPr lang="en-US" sz="1100" u="none" strike="noStrike">
                          <a:effectLst/>
                        </a:rPr>
                        <a:t>10:06:33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smtClean="0">
                          <a:effectLst/>
                        </a:rPr>
                        <a:t>152.1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r>
                        <a:rPr lang="en-US" sz="1100" u="none" strike="noStrike" dirty="0" smtClean="0">
                          <a:effectLst/>
                        </a:rPr>
                        <a:t>45,630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77835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r" fontAlgn="b"/>
                      <a:r>
                        <a:rPr lang="en-US" sz="1100" b="1" u="sng" strike="noStrike" dirty="0">
                          <a:effectLst/>
                        </a:rPr>
                        <a:t>Money Flow:</a:t>
                      </a:r>
                      <a:endParaRPr lang="en-US" sz="11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100" b="1" u="sng" strike="noStrike" dirty="0">
                          <a:effectLst/>
                        </a:rPr>
                        <a:t>                   </a:t>
                      </a:r>
                      <a:r>
                        <a:rPr lang="en-US" sz="1100" b="1" u="sng" strike="noStrike" dirty="0" smtClean="0">
                          <a:effectLst/>
                        </a:rPr>
                        <a:t>50 </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2732648"/>
                  </a:ext>
                </a:extLst>
              </a:tr>
            </a:tbl>
          </a:graphicData>
        </a:graphic>
      </p:graphicFrame>
    </p:spTree>
    <p:extLst>
      <p:ext uri="{BB962C8B-B14F-4D97-AF65-F5344CB8AC3E}">
        <p14:creationId xmlns:p14="http://schemas.microsoft.com/office/powerpoint/2010/main" val="909843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7992888" cy="3970318"/>
          </a:xfrm>
          <a:prstGeom prst="rect">
            <a:avLst/>
          </a:prstGeom>
          <a:noFill/>
        </p:spPr>
        <p:txBody>
          <a:bodyPr wrap="square" rtlCol="0">
            <a:spAutoFit/>
          </a:bodyPr>
          <a:lstStyle/>
          <a:p>
            <a:r>
              <a:rPr lang="en-US" sz="2000" b="1" dirty="0" smtClean="0"/>
              <a:t>Step 4: Prepare the labelled dataset for the Supervised Machine Learning Algorithm</a:t>
            </a:r>
          </a:p>
          <a:p>
            <a:endParaRPr lang="en-US" sz="2000" dirty="0"/>
          </a:p>
          <a:p>
            <a:pPr marL="285750" indent="-285750">
              <a:buFont typeface="Arial" panose="020B0604020202020204" pitchFamily="34" charset="0"/>
              <a:buChar char="•"/>
            </a:pPr>
            <a:r>
              <a:rPr lang="en-US" sz="1600" b="1" dirty="0" smtClean="0"/>
              <a:t>Labelled Dataset</a:t>
            </a:r>
            <a:r>
              <a:rPr lang="en-US" sz="1600" dirty="0" smtClean="0"/>
              <a:t>: features -&gt; outcome (target variable)</a:t>
            </a:r>
          </a:p>
          <a:p>
            <a:pPr marL="285750" indent="-285750">
              <a:buFont typeface="Arial" panose="020B0604020202020204" pitchFamily="34" charset="0"/>
              <a:buChar char="•"/>
            </a:pPr>
            <a:endParaRPr lang="en-US" sz="1600" dirty="0" smtClean="0"/>
          </a:p>
          <a:p>
            <a:pPr lvl="1"/>
            <a:endParaRPr lang="en-US" sz="1600" b="1" dirty="0" smtClean="0"/>
          </a:p>
          <a:p>
            <a:pPr lvl="1"/>
            <a:r>
              <a:rPr lang="en-US" sz="1600" b="1" dirty="0" smtClean="0"/>
              <a:t>Features: </a:t>
            </a:r>
            <a:r>
              <a:rPr lang="en-US" sz="1600" b="1" dirty="0">
                <a:solidFill>
                  <a:srgbClr val="0070C0"/>
                </a:solidFill>
              </a:rPr>
              <a:t>order book </a:t>
            </a:r>
            <a:r>
              <a:rPr lang="en-US" sz="1600" b="1" dirty="0" smtClean="0">
                <a:solidFill>
                  <a:srgbClr val="0070C0"/>
                </a:solidFill>
              </a:rPr>
              <a:t>features</a:t>
            </a:r>
            <a:endParaRPr lang="en-US" sz="1600" b="1" dirty="0" smtClean="0"/>
          </a:p>
          <a:p>
            <a:pPr lvl="1"/>
            <a:r>
              <a:rPr lang="en-US" sz="1600" b="1" dirty="0" smtClean="0"/>
              <a:t>Outcome: </a:t>
            </a:r>
            <a:r>
              <a:rPr lang="en-US" sz="1600" b="1" dirty="0" smtClean="0">
                <a:solidFill>
                  <a:srgbClr val="0070C0"/>
                </a:solidFill>
              </a:rPr>
              <a:t>short-term</a:t>
            </a:r>
            <a:r>
              <a:rPr lang="en-US" sz="1600" dirty="0" smtClean="0"/>
              <a:t> </a:t>
            </a:r>
            <a:r>
              <a:rPr lang="en-US" sz="1600" dirty="0"/>
              <a:t>(next) price </a:t>
            </a:r>
            <a:r>
              <a:rPr lang="en-US" sz="1600" dirty="0" smtClean="0"/>
              <a:t>move up/down</a:t>
            </a:r>
          </a:p>
          <a:p>
            <a:pPr lvl="1"/>
            <a:endParaRPr lang="en-US" sz="1600" b="1" dirty="0" smtClean="0"/>
          </a:p>
          <a:p>
            <a:pPr lvl="1"/>
            <a:endParaRPr lang="en-US" sz="1600" b="1" dirty="0" smtClean="0"/>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pic>
        <p:nvPicPr>
          <p:cNvPr id="1026" name="Picture 2" descr="Magnifying Glass On Top Of Market Data Document Stock Photo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857" y="3284984"/>
            <a:ext cx="3163044" cy="2106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95399" y="5410096"/>
            <a:ext cx="3648601" cy="954107"/>
          </a:xfrm>
          <a:prstGeom prst="rect">
            <a:avLst/>
          </a:prstGeom>
          <a:noFill/>
        </p:spPr>
        <p:txBody>
          <a:bodyPr wrap="square" rtlCol="0">
            <a:spAutoFit/>
          </a:bodyPr>
          <a:lstStyle/>
          <a:p>
            <a:pPr marL="0" lvl="1"/>
            <a:r>
              <a:rPr lang="en-US" sz="1600" dirty="0"/>
              <a:t>Generate labelled dataset from </a:t>
            </a:r>
            <a:r>
              <a:rPr lang="en-US" sz="1600" b="1" dirty="0">
                <a:solidFill>
                  <a:srgbClr val="0070C0"/>
                </a:solidFill>
              </a:rPr>
              <a:t>historical market tick data</a:t>
            </a:r>
          </a:p>
          <a:p>
            <a:endParaRPr lang="en-US" dirty="0"/>
          </a:p>
        </p:txBody>
      </p:sp>
    </p:spTree>
    <p:extLst>
      <p:ext uri="{BB962C8B-B14F-4D97-AF65-F5344CB8AC3E}">
        <p14:creationId xmlns:p14="http://schemas.microsoft.com/office/powerpoint/2010/main" val="40365074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8280920" cy="2154436"/>
          </a:xfrm>
          <a:prstGeom prst="rect">
            <a:avLst/>
          </a:prstGeom>
          <a:noFill/>
        </p:spPr>
        <p:txBody>
          <a:bodyPr wrap="square" rtlCol="0">
            <a:spAutoFit/>
          </a:bodyPr>
          <a:lstStyle/>
          <a:p>
            <a:r>
              <a:rPr lang="en-US" sz="1800" dirty="0" smtClean="0"/>
              <a:t>Replay </a:t>
            </a:r>
            <a:r>
              <a:rPr lang="en-US" sz="1800" b="1" dirty="0" smtClean="0">
                <a:solidFill>
                  <a:srgbClr val="0070C0"/>
                </a:solidFill>
              </a:rPr>
              <a:t>historical market tick data </a:t>
            </a:r>
            <a:r>
              <a:rPr lang="en-US" sz="1800" dirty="0" smtClean="0"/>
              <a:t>(e.g. last week of </a:t>
            </a:r>
            <a:r>
              <a:rPr lang="en-US" sz="1800" dirty="0" err="1" smtClean="0"/>
              <a:t>Tencent</a:t>
            </a:r>
            <a:r>
              <a:rPr lang="en-US" sz="1800" dirty="0" smtClean="0"/>
              <a:t>). When there’s a price up/down change (</a:t>
            </a:r>
            <a:r>
              <a:rPr lang="en-US" sz="1800" b="1" dirty="0" smtClean="0">
                <a:solidFill>
                  <a:srgbClr val="0070C0"/>
                </a:solidFill>
              </a:rPr>
              <a:t>the target variable</a:t>
            </a:r>
            <a:r>
              <a:rPr lang="en-US" sz="1800" dirty="0" smtClean="0"/>
              <a:t>), generate the corresponding order book features (e.g. Order- Book-Imbalance and Money-Flow) </a:t>
            </a:r>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
        <p:nvSpPr>
          <p:cNvPr id="4" name="TextBox 3"/>
          <p:cNvSpPr txBox="1"/>
          <p:nvPr/>
        </p:nvSpPr>
        <p:spPr>
          <a:xfrm>
            <a:off x="611560" y="5399743"/>
            <a:ext cx="756084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Price </a:t>
            </a:r>
            <a:r>
              <a:rPr lang="en-US" sz="1600" dirty="0" smtClean="0"/>
              <a:t>is </a:t>
            </a:r>
            <a:r>
              <a:rPr lang="en-US" sz="1600" b="1" dirty="0" smtClean="0">
                <a:solidFill>
                  <a:srgbClr val="0070C0"/>
                </a:solidFill>
              </a:rPr>
              <a:t>mid-price</a:t>
            </a:r>
            <a:r>
              <a:rPr lang="en-US" sz="1600" dirty="0" smtClean="0"/>
              <a:t> which is (bid + ask) / </a:t>
            </a:r>
            <a:r>
              <a:rPr lang="en-US" sz="1600" dirty="0" smtClean="0"/>
              <a:t>2</a:t>
            </a:r>
          </a:p>
          <a:p>
            <a:pPr marL="285750" indent="-285750">
              <a:buFont typeface="Arial" panose="020B0604020202020204" pitchFamily="34" charset="0"/>
              <a:buChar char="•"/>
            </a:pPr>
            <a:r>
              <a:rPr lang="en-US" sz="1600" dirty="0"/>
              <a:t>The </a:t>
            </a:r>
            <a:r>
              <a:rPr lang="en-US" sz="1600" b="1" dirty="0">
                <a:solidFill>
                  <a:srgbClr val="0070C0"/>
                </a:solidFill>
              </a:rPr>
              <a:t>data normalized to [-1, </a:t>
            </a:r>
            <a:r>
              <a:rPr lang="en-US" sz="1600" b="1" dirty="0" smtClean="0">
                <a:solidFill>
                  <a:srgbClr val="0070C0"/>
                </a:solidFill>
              </a:rPr>
              <a:t>1] </a:t>
            </a:r>
            <a:r>
              <a:rPr lang="en-US" sz="1600" dirty="0" smtClean="0"/>
              <a:t>(</a:t>
            </a:r>
            <a:r>
              <a:rPr lang="en-US" sz="1600" dirty="0" smtClean="0">
                <a:hlinkClick r:id="rId2"/>
              </a:rPr>
              <a:t>Why </a:t>
            </a:r>
            <a:r>
              <a:rPr lang="en-US" sz="1600" dirty="0">
                <a:hlinkClick r:id="rId2"/>
              </a:rPr>
              <a:t>Data Normalization is necessary for Machine Learning </a:t>
            </a:r>
            <a:r>
              <a:rPr lang="en-US" sz="1600" dirty="0" smtClean="0">
                <a:hlinkClick r:id="rId2"/>
              </a:rPr>
              <a:t>models</a:t>
            </a:r>
            <a:r>
              <a:rPr lang="en-US" sz="1600" dirty="0" smtClean="0"/>
              <a:t>)</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2996952"/>
            <a:ext cx="841057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8707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4. Labelled Dataset</a:t>
            </a:r>
            <a:endParaRPr lang="en-US" dirty="0"/>
          </a:p>
        </p:txBody>
      </p:sp>
      <p:sp>
        <p:nvSpPr>
          <p:cNvPr id="7" name="Content Placeholder 1"/>
          <p:cNvSpPr txBox="1">
            <a:spLocks/>
          </p:cNvSpPr>
          <p:nvPr/>
        </p:nvSpPr>
        <p:spPr>
          <a:xfrm>
            <a:off x="251520" y="1700808"/>
            <a:ext cx="496855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340768"/>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3762060657"/>
              </p:ext>
            </p:extLst>
          </p:nvPr>
        </p:nvGraphicFramePr>
        <p:xfrm>
          <a:off x="467544" y="3819917"/>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13730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83568" y="2246436"/>
            <a:ext cx="4799822" cy="3558828"/>
            <a:chOff x="1259632" y="2102420"/>
            <a:chExt cx="4799822" cy="3558828"/>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02420"/>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7" name="Content Placeholder 1"/>
          <p:cNvSpPr txBox="1">
            <a:spLocks/>
          </p:cNvSpPr>
          <p:nvPr/>
        </p:nvSpPr>
        <p:spPr>
          <a:xfrm>
            <a:off x="5148064" y="4149080"/>
            <a:ext cx="3744416"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More Brown dots </a:t>
            </a:r>
            <a:r>
              <a:rPr lang="en-US" sz="1600" dirty="0"/>
              <a:t>(up) when both </a:t>
            </a:r>
            <a:r>
              <a:rPr lang="en-US" sz="1600" dirty="0" smtClean="0"/>
              <a:t>Level-1 and 2 </a:t>
            </a:r>
            <a:r>
              <a:rPr lang="en-US" sz="1600" dirty="0"/>
              <a:t>OBI </a:t>
            </a:r>
            <a:r>
              <a:rPr lang="en-US" sz="1600" dirty="0" smtClean="0"/>
              <a:t>are </a:t>
            </a:r>
            <a:r>
              <a:rPr lang="en-US" sz="1600" dirty="0"/>
              <a:t>positive and vice </a:t>
            </a:r>
            <a:r>
              <a:rPr lang="en-US" sz="1600" dirty="0" smtClean="0"/>
              <a:t>versa</a:t>
            </a:r>
          </a:p>
          <a:p>
            <a:pPr>
              <a:buFont typeface="Arial" panose="020B0604020202020204" pitchFamily="34" charset="0"/>
              <a:buChar char="•"/>
            </a:pPr>
            <a:r>
              <a:rPr lang="en-US" sz="1600" dirty="0" smtClean="0"/>
              <a:t>Visually confirm our intuition when </a:t>
            </a:r>
            <a:r>
              <a:rPr lang="en-US" sz="1600" b="1" dirty="0" smtClean="0">
                <a:solidFill>
                  <a:srgbClr val="0070C0"/>
                </a:solidFill>
              </a:rPr>
              <a:t>Demand &gt; Supply (+</a:t>
            </a:r>
            <a:r>
              <a:rPr lang="en-US" sz="1600" b="1" dirty="0" err="1" smtClean="0">
                <a:solidFill>
                  <a:srgbClr val="0070C0"/>
                </a:solidFill>
              </a:rPr>
              <a:t>ve</a:t>
            </a:r>
            <a:r>
              <a:rPr lang="en-US" sz="1600" b="1" dirty="0" smtClean="0">
                <a:solidFill>
                  <a:srgbClr val="0070C0"/>
                </a:solidFill>
              </a:rPr>
              <a:t> OBI), price tends to go up</a:t>
            </a:r>
            <a:endParaRPr lang="en-US" sz="1600" b="1" dirty="0">
              <a:solidFill>
                <a:srgbClr val="0070C0"/>
              </a:solidFill>
            </a:endParaRPr>
          </a:p>
        </p:txBody>
      </p:sp>
      <p:sp>
        <p:nvSpPr>
          <p:cNvPr id="2" name="TextBox 1"/>
          <p:cNvSpPr txBox="1"/>
          <p:nvPr/>
        </p:nvSpPr>
        <p:spPr>
          <a:xfrm>
            <a:off x="5597026" y="2268849"/>
            <a:ext cx="2414444" cy="954107"/>
          </a:xfrm>
          <a:prstGeom prst="rect">
            <a:avLst/>
          </a:prstGeom>
          <a:noFill/>
        </p:spPr>
        <p:txBody>
          <a:bodyPr wrap="none" rtlCol="0">
            <a:spAutoFit/>
          </a:bodyPr>
          <a:lstStyle/>
          <a:p>
            <a:r>
              <a:rPr lang="en-US" sz="1400" dirty="0" smtClean="0">
                <a:solidFill>
                  <a:srgbClr val="FFC000"/>
                </a:solidFill>
              </a:rPr>
              <a:t>Brown </a:t>
            </a:r>
            <a:r>
              <a:rPr lang="en-US" sz="1400" dirty="0">
                <a:solidFill>
                  <a:srgbClr val="FFC000"/>
                </a:solidFill>
              </a:rPr>
              <a:t>dots</a:t>
            </a:r>
            <a:r>
              <a:rPr lang="en-US" sz="1400" dirty="0"/>
              <a:t>: stock going </a:t>
            </a:r>
            <a:r>
              <a:rPr lang="en-US" sz="1400" dirty="0">
                <a:solidFill>
                  <a:srgbClr val="FFC000"/>
                </a:solidFill>
              </a:rPr>
              <a:t>up</a:t>
            </a:r>
            <a:endParaRPr lang="en-US" sz="1400" dirty="0">
              <a:sym typeface="Wingdings" panose="05000000000000000000" pitchFamily="2" charset="2"/>
            </a:endParaRPr>
          </a:p>
          <a:p>
            <a:r>
              <a:rPr lang="en-US" sz="1400" dirty="0">
                <a:solidFill>
                  <a:srgbClr val="0070C0"/>
                </a:solidFill>
              </a:rPr>
              <a:t>Blue dots</a:t>
            </a:r>
            <a:r>
              <a:rPr lang="en-US" sz="1400" dirty="0"/>
              <a:t>: stock going</a:t>
            </a:r>
            <a:r>
              <a:rPr lang="en-US" sz="1400" dirty="0">
                <a:solidFill>
                  <a:srgbClr val="0070C0"/>
                </a:solidFill>
              </a:rPr>
              <a:t> down</a:t>
            </a:r>
            <a:endParaRPr lang="en-US" sz="1400" dirty="0"/>
          </a:p>
          <a:p>
            <a:endParaRPr lang="en-US" sz="1400" b="1" dirty="0" smtClean="0">
              <a:solidFill>
                <a:srgbClr val="FFC000"/>
              </a:solidFill>
              <a:sym typeface="Wingdings" panose="05000000000000000000" pitchFamily="2" charset="2"/>
            </a:endParaRPr>
          </a:p>
          <a:p>
            <a:endParaRPr lang="en-US" sz="1400" b="1" dirty="0" smtClean="0">
              <a:solidFill>
                <a:srgbClr val="FFC000"/>
              </a:solidFill>
              <a:sym typeface="Wingdings" panose="05000000000000000000" pitchFamily="2" charset="2"/>
            </a:endParaRPr>
          </a:p>
        </p:txBody>
      </p:sp>
      <p:sp>
        <p:nvSpPr>
          <p:cNvPr id="4" name="TextBox 3"/>
          <p:cNvSpPr txBox="1"/>
          <p:nvPr/>
        </p:nvSpPr>
        <p:spPr>
          <a:xfrm>
            <a:off x="2411760"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141343" y="3210774"/>
            <a:ext cx="1268296" cy="338554"/>
          </a:xfrm>
          <a:prstGeom prst="rect">
            <a:avLst/>
          </a:prstGeom>
          <a:noFill/>
        </p:spPr>
        <p:txBody>
          <a:bodyPr wrap="none" rtlCol="0">
            <a:spAutoFit/>
          </a:bodyPr>
          <a:lstStyle/>
          <a:p>
            <a:r>
              <a:rPr lang="en-US" sz="1600" dirty="0" smtClean="0"/>
              <a:t>Level-2 OBI</a:t>
            </a:r>
            <a:endParaRPr lang="en-US" sz="2000" dirty="0"/>
          </a:p>
        </p:txBody>
      </p:sp>
      <p:sp>
        <p:nvSpPr>
          <p:cNvPr id="14" name="TextBox 13"/>
          <p:cNvSpPr txBox="1"/>
          <p:nvPr/>
        </p:nvSpPr>
        <p:spPr>
          <a:xfrm>
            <a:off x="1084799" y="1589891"/>
            <a:ext cx="5844870" cy="830997"/>
          </a:xfrm>
          <a:prstGeom prst="rect">
            <a:avLst/>
          </a:prstGeom>
          <a:noFill/>
        </p:spPr>
        <p:txBody>
          <a:bodyPr wrap="none" rtlCol="0">
            <a:spAutoFit/>
          </a:bodyPr>
          <a:lstStyle/>
          <a:p>
            <a:r>
              <a:rPr lang="en-US" u="sng" dirty="0"/>
              <a:t>Scatter Plot </a:t>
            </a:r>
            <a:r>
              <a:rPr lang="en-US" u="sng" dirty="0" smtClean="0"/>
              <a:t>Order </a:t>
            </a:r>
            <a:r>
              <a:rPr lang="en-US" u="sng" dirty="0"/>
              <a:t>Book </a:t>
            </a:r>
            <a:r>
              <a:rPr lang="en-US" u="sng" dirty="0" smtClean="0"/>
              <a:t>Imbalance (OBI)</a:t>
            </a:r>
            <a:endParaRPr lang="en-US" u="sng" dirty="0"/>
          </a:p>
          <a:p>
            <a:endParaRPr lang="en-US" dirty="0"/>
          </a:p>
        </p:txBody>
      </p:sp>
      <p:sp>
        <p:nvSpPr>
          <p:cNvPr id="16" name="TextBox 15"/>
          <p:cNvSpPr txBox="1"/>
          <p:nvPr/>
        </p:nvSpPr>
        <p:spPr>
          <a:xfrm>
            <a:off x="3300066" y="3625279"/>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936204" y="3933056"/>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3269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4" name="TextBox 13"/>
          <p:cNvSpPr txBox="1"/>
          <p:nvPr/>
        </p:nvSpPr>
        <p:spPr>
          <a:xfrm>
            <a:off x="1084799" y="1589891"/>
            <a:ext cx="4735592" cy="830997"/>
          </a:xfrm>
          <a:prstGeom prst="rect">
            <a:avLst/>
          </a:prstGeom>
          <a:noFill/>
        </p:spPr>
        <p:txBody>
          <a:bodyPr wrap="none" rtlCol="0">
            <a:spAutoFit/>
          </a:bodyPr>
          <a:lstStyle/>
          <a:p>
            <a:r>
              <a:rPr lang="en-US" u="sng" dirty="0"/>
              <a:t>Scatter Plot </a:t>
            </a:r>
            <a:r>
              <a:rPr lang="en-US" u="sng" dirty="0" smtClean="0"/>
              <a:t>with random patterns</a:t>
            </a:r>
            <a:endParaRPr lang="en-US" u="sng" dirty="0"/>
          </a:p>
          <a:p>
            <a:endParaRPr lang="en-US" dirty="0"/>
          </a:p>
        </p:txBody>
      </p:sp>
      <p:pic>
        <p:nvPicPr>
          <p:cNvPr id="9" name="Picture 8"/>
          <p:cNvPicPr>
            <a:picLocks noChangeAspect="1"/>
          </p:cNvPicPr>
          <p:nvPr/>
        </p:nvPicPr>
        <p:blipFill>
          <a:blip r:embed="rId2"/>
          <a:stretch>
            <a:fillRect/>
          </a:stretch>
        </p:blipFill>
        <p:spPr>
          <a:xfrm>
            <a:off x="683568" y="2132856"/>
            <a:ext cx="4210638" cy="3667637"/>
          </a:xfrm>
          <a:prstGeom prst="rect">
            <a:avLst/>
          </a:prstGeom>
        </p:spPr>
      </p:pic>
      <p:grpSp>
        <p:nvGrpSpPr>
          <p:cNvPr id="19" name="Group 18"/>
          <p:cNvGrpSpPr/>
          <p:nvPr/>
        </p:nvGrpSpPr>
        <p:grpSpPr>
          <a:xfrm>
            <a:off x="4867505" y="2558465"/>
            <a:ext cx="4058216" cy="2238687"/>
            <a:chOff x="4867505" y="2558465"/>
            <a:chExt cx="4058216" cy="2238687"/>
          </a:xfrm>
        </p:grpSpPr>
        <p:pic>
          <p:nvPicPr>
            <p:cNvPr id="10" name="Picture 9"/>
            <p:cNvPicPr>
              <a:picLocks noChangeAspect="1"/>
            </p:cNvPicPr>
            <p:nvPr/>
          </p:nvPicPr>
          <p:blipFill>
            <a:blip r:embed="rId3"/>
            <a:stretch>
              <a:fillRect/>
            </a:stretch>
          </p:blipFill>
          <p:spPr>
            <a:xfrm>
              <a:off x="4867505" y="2558465"/>
              <a:ext cx="4058216" cy="2238687"/>
            </a:xfrm>
            <a:prstGeom prst="rect">
              <a:avLst/>
            </a:prstGeom>
          </p:spPr>
        </p:pic>
        <p:sp>
          <p:nvSpPr>
            <p:cNvPr id="17" name="TextBox 16"/>
            <p:cNvSpPr txBox="1"/>
            <p:nvPr/>
          </p:nvSpPr>
          <p:spPr>
            <a:xfrm>
              <a:off x="5940152" y="3873242"/>
              <a:ext cx="2262351" cy="707886"/>
            </a:xfrm>
            <a:prstGeom prst="rect">
              <a:avLst/>
            </a:prstGeom>
            <a:noFill/>
          </p:spPr>
          <p:txBody>
            <a:bodyPr wrap="none" rtlCol="0">
              <a:spAutoFit/>
            </a:bodyPr>
            <a:lstStyle/>
            <a:p>
              <a:r>
                <a:rPr lang="en-US" sz="2000" dirty="0" smtClean="0">
                  <a:solidFill>
                    <a:schemeClr val="bg1"/>
                  </a:solidFill>
                </a:rPr>
                <a:t>It’s an illusion only</a:t>
              </a:r>
            </a:p>
            <a:p>
              <a:r>
                <a:rPr lang="en-US" sz="2000" dirty="0" smtClean="0">
                  <a:solidFill>
                    <a:schemeClr val="bg1"/>
                  </a:solidFill>
                </a:rPr>
                <a:t>I’m not afraid</a:t>
              </a:r>
              <a:endParaRPr lang="en-US" sz="2000" dirty="0">
                <a:solidFill>
                  <a:schemeClr val="bg1"/>
                </a:solidFill>
              </a:endParaRPr>
            </a:p>
          </p:txBody>
        </p:sp>
      </p:grpSp>
      <p:sp>
        <p:nvSpPr>
          <p:cNvPr id="20" name="TextBox 19"/>
          <p:cNvSpPr txBox="1"/>
          <p:nvPr/>
        </p:nvSpPr>
        <p:spPr>
          <a:xfrm>
            <a:off x="5037573" y="4941168"/>
            <a:ext cx="3718079" cy="1323439"/>
          </a:xfrm>
          <a:prstGeom prst="rect">
            <a:avLst/>
          </a:prstGeom>
          <a:noFill/>
        </p:spPr>
        <p:txBody>
          <a:bodyPr wrap="square" rtlCol="0">
            <a:spAutoFit/>
          </a:bodyPr>
          <a:lstStyle/>
          <a:p>
            <a:r>
              <a:rPr lang="en-US" sz="2000" dirty="0" smtClean="0"/>
              <a:t>It means the features are not useful in explaining the outcome and need to find other ones</a:t>
            </a:r>
            <a:endParaRPr lang="en-US" sz="2000" dirty="0"/>
          </a:p>
        </p:txBody>
      </p:sp>
    </p:spTree>
    <p:extLst>
      <p:ext uri="{BB962C8B-B14F-4D97-AF65-F5344CB8AC3E}">
        <p14:creationId xmlns:p14="http://schemas.microsoft.com/office/powerpoint/2010/main" val="231726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6. Machine Learning Dataset</a:t>
            </a:r>
            <a:endParaRPr lang="en-US" dirty="0"/>
          </a:p>
        </p:txBody>
      </p:sp>
      <p:sp>
        <p:nvSpPr>
          <p:cNvPr id="7" name="Content Placeholder 1"/>
          <p:cNvSpPr txBox="1">
            <a:spLocks/>
          </p:cNvSpPr>
          <p:nvPr/>
        </p:nvSpPr>
        <p:spPr>
          <a:xfrm>
            <a:off x="307926" y="443711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grpSp>
        <p:nvGrpSpPr>
          <p:cNvPr id="2" name="Group 1"/>
          <p:cNvGrpSpPr/>
          <p:nvPr/>
        </p:nvGrpSpPr>
        <p:grpSpPr>
          <a:xfrm>
            <a:off x="2123728" y="2645429"/>
            <a:ext cx="4727948" cy="1503651"/>
            <a:chOff x="2123728" y="1830015"/>
            <a:chExt cx="4727948" cy="1503651"/>
          </a:xfrm>
        </p:grpSpPr>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grpSp>
      <p:sp>
        <p:nvSpPr>
          <p:cNvPr id="4" name="TextBox 3"/>
          <p:cNvSpPr txBox="1"/>
          <p:nvPr/>
        </p:nvSpPr>
        <p:spPr>
          <a:xfrm>
            <a:off x="179512" y="2060848"/>
            <a:ext cx="8875250" cy="400110"/>
          </a:xfrm>
          <a:prstGeom prst="rect">
            <a:avLst/>
          </a:prstGeom>
          <a:noFill/>
        </p:spPr>
        <p:txBody>
          <a:bodyPr wrap="none" rtlCol="0">
            <a:spAutoFit/>
          </a:bodyPr>
          <a:lstStyle/>
          <a:p>
            <a:r>
              <a:rPr lang="en-US" sz="2000" b="1" dirty="0" smtClean="0"/>
              <a:t>Step 6.1: Split the labelled Dataset into </a:t>
            </a:r>
            <a:r>
              <a:rPr lang="en-US" sz="2000" b="1" dirty="0"/>
              <a:t>Training, Validation and Testing</a:t>
            </a:r>
            <a:r>
              <a:rPr lang="en-US" sz="2000" b="1" dirty="0" smtClean="0"/>
              <a:t> </a:t>
            </a:r>
            <a:endParaRPr lang="en-US" sz="2000" b="1" dirty="0"/>
          </a:p>
        </p:txBody>
      </p:sp>
    </p:spTree>
    <p:extLst>
      <p:ext uri="{BB962C8B-B14F-4D97-AF65-F5344CB8AC3E}">
        <p14:creationId xmlns:p14="http://schemas.microsoft.com/office/powerpoint/2010/main" val="15071896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6. Machine Learning Dataset</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9270886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964488" cy="1000125"/>
          </a:xfrm>
        </p:spPr>
        <p:txBody>
          <a:bodyPr/>
          <a:lstStyle/>
          <a:p>
            <a:pPr marL="457200" indent="-457200"/>
            <a:r>
              <a:rPr lang="en-US" dirty="0" smtClean="0"/>
              <a:t>7. Machine Learning Algorithm – Decision Tree</a:t>
            </a:r>
            <a:endParaRPr lang="en-US"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79512" y="1785010"/>
            <a:ext cx="8655222" cy="707886"/>
          </a:xfrm>
          <a:prstGeom prst="rect">
            <a:avLst/>
          </a:prstGeom>
          <a:noFill/>
        </p:spPr>
        <p:txBody>
          <a:bodyPr wrap="square" rtlCol="0">
            <a:spAutoFit/>
          </a:bodyPr>
          <a:lstStyle/>
          <a:p>
            <a:r>
              <a:rPr lang="en-US" sz="2000" b="1" dirty="0" smtClean="0"/>
              <a:t>Step 6.2: Choose a Machine Learning Algorithm that suitable for your dataset and objective</a:t>
            </a:r>
            <a:endParaRPr lang="en-US" sz="2000" b="1" dirty="0"/>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780928"/>
            <a:ext cx="5110200" cy="2816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isspng-morpheus-the-matrix-neo-red-pill-and-blue-pill-you-good-pills-will-play-5adf94a99c4d73.4062390915246020256402  - County 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3068960"/>
            <a:ext cx="22955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38132" y="2014090"/>
            <a:ext cx="3343742" cy="2629267"/>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6" name="TextBox 5"/>
          <p:cNvSpPr txBox="1"/>
          <p:nvPr/>
        </p:nvSpPr>
        <p:spPr>
          <a:xfrm>
            <a:off x="5724128" y="5421169"/>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8" name="Sun 7"/>
          <p:cNvSpPr/>
          <p:nvPr/>
        </p:nvSpPr>
        <p:spPr bwMode="auto">
          <a:xfrm>
            <a:off x="6100496" y="4538127"/>
            <a:ext cx="698376" cy="698376"/>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115548" y="2235682"/>
            <a:ext cx="3384376"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Left branch </a:t>
            </a:r>
            <a:r>
              <a:rPr lang="en-US" sz="1600" dirty="0"/>
              <a:t>=</a:t>
            </a:r>
            <a:r>
              <a:rPr lang="en-US" sz="1600" dirty="0" smtClean="0"/>
              <a:t> True</a:t>
            </a:r>
          </a:p>
          <a:p>
            <a:pPr marL="285750" indent="-285750">
              <a:buFont typeface="Arial" panose="020B0604020202020204" pitchFamily="34" charset="0"/>
              <a:buChar char="•"/>
            </a:pPr>
            <a:r>
              <a:rPr lang="en-US" sz="1600" dirty="0" smtClean="0"/>
              <a:t>Right branch </a:t>
            </a:r>
            <a:r>
              <a:rPr lang="en-US" sz="1600" dirty="0"/>
              <a:t>=</a:t>
            </a:r>
            <a:r>
              <a:rPr lang="en-US" sz="1600" dirty="0" smtClean="0"/>
              <a:t> False</a:t>
            </a:r>
          </a:p>
          <a:p>
            <a:pPr marL="285750" indent="-285750">
              <a:buFont typeface="Arial" panose="020B0604020202020204" pitchFamily="34" charset="0"/>
              <a:buChar char="•"/>
            </a:pPr>
            <a:r>
              <a:rPr lang="en-US" sz="1600" b="1" dirty="0" err="1" smtClean="0">
                <a:solidFill>
                  <a:srgbClr val="0070C0"/>
                </a:solidFill>
              </a:rPr>
              <a:t>gini</a:t>
            </a:r>
            <a:r>
              <a:rPr lang="en-US" sz="1600" b="1" dirty="0" smtClean="0">
                <a:solidFill>
                  <a:srgbClr val="0070C0"/>
                </a:solidFill>
              </a:rPr>
              <a:t> </a:t>
            </a:r>
            <a:r>
              <a:rPr lang="en-US" sz="1600" b="1" dirty="0">
                <a:solidFill>
                  <a:srgbClr val="0070C0"/>
                </a:solidFill>
              </a:rPr>
              <a:t>quantifies </a:t>
            </a:r>
            <a:r>
              <a:rPr lang="en-US" sz="1600" dirty="0"/>
              <a:t>the </a:t>
            </a:r>
            <a:r>
              <a:rPr lang="en-US" sz="1600" dirty="0" smtClean="0"/>
              <a:t>purity. </a:t>
            </a:r>
            <a:r>
              <a:rPr lang="en-US" sz="1600" b="1" dirty="0" smtClean="0">
                <a:solidFill>
                  <a:srgbClr val="0070C0"/>
                </a:solidFill>
              </a:rPr>
              <a:t>The lower is better</a:t>
            </a:r>
            <a:r>
              <a:rPr lang="en-US" sz="1600" dirty="0" smtClean="0"/>
              <a:t> (as indicated by a </a:t>
            </a:r>
            <a:r>
              <a:rPr lang="en-US" sz="1600" b="1" dirty="0" smtClean="0">
                <a:solidFill>
                  <a:srgbClr val="0070C0"/>
                </a:solidFill>
              </a:rPr>
              <a:t>darker</a:t>
            </a:r>
            <a:r>
              <a:rPr lang="en-US" sz="1600" dirty="0" smtClean="0"/>
              <a:t> color</a:t>
            </a:r>
            <a:r>
              <a:rPr lang="en-US" sz="1600" dirty="0" smtClean="0"/>
              <a:t>)</a:t>
            </a:r>
          </a:p>
          <a:p>
            <a:pPr marL="285750" indent="-285750">
              <a:buFont typeface="Arial" panose="020B0604020202020204" pitchFamily="34" charset="0"/>
              <a:buChar char="•"/>
            </a:pPr>
            <a:r>
              <a:rPr lang="en-US" sz="1600" dirty="0" smtClean="0"/>
              <a:t>Values = [Down, Up]</a:t>
            </a:r>
            <a:endParaRPr lang="en-US" sz="1600" dirty="0" smtClean="0"/>
          </a:p>
          <a:p>
            <a:pPr marL="285750" indent="-285750">
              <a:buFont typeface="Arial" panose="020B0604020202020204" pitchFamily="34" charset="0"/>
              <a:buChar char="•"/>
            </a:pPr>
            <a:r>
              <a:rPr lang="en-US" sz="1600" dirty="0" smtClean="0"/>
              <a:t>Down class is </a:t>
            </a:r>
            <a:r>
              <a:rPr lang="en-US" sz="1600" b="1" dirty="0" smtClean="0">
                <a:solidFill>
                  <a:srgbClr val="FF9933"/>
                </a:solidFill>
              </a:rPr>
              <a:t>orange box</a:t>
            </a:r>
            <a:endParaRPr lang="en-US" sz="1600" b="1" dirty="0" smtClean="0">
              <a:solidFill>
                <a:srgbClr val="FF9933"/>
              </a:solidFill>
            </a:endParaRPr>
          </a:p>
          <a:p>
            <a:pPr marL="285750" indent="-285750">
              <a:buFont typeface="Arial" panose="020B0604020202020204" pitchFamily="34" charset="0"/>
              <a:buChar char="•"/>
            </a:pPr>
            <a:r>
              <a:rPr lang="en-US" sz="1600" dirty="0" smtClean="0"/>
              <a:t>Up class is </a:t>
            </a:r>
            <a:r>
              <a:rPr lang="en-US" sz="1600" b="1" dirty="0" smtClean="0">
                <a:solidFill>
                  <a:srgbClr val="0070C0"/>
                </a:solidFill>
              </a:rPr>
              <a:t>blue box</a:t>
            </a:r>
            <a:endParaRPr lang="en-US" sz="1600" b="1" dirty="0">
              <a:solidFill>
                <a:srgbClr val="0070C0"/>
              </a:solidFill>
            </a:endParaRPr>
          </a:p>
          <a:p>
            <a:endParaRPr lang="en-US" sz="1600" dirty="0"/>
          </a:p>
        </p:txBody>
      </p:sp>
      <p:sp>
        <p:nvSpPr>
          <p:cNvPr id="9" name="TextBox 8"/>
          <p:cNvSpPr txBox="1"/>
          <p:nvPr/>
        </p:nvSpPr>
        <p:spPr>
          <a:xfrm>
            <a:off x="1036093" y="5013176"/>
            <a:ext cx="3600400" cy="1323439"/>
          </a:xfrm>
          <a:prstGeom prst="rect">
            <a:avLst/>
          </a:prstGeom>
          <a:solidFill>
            <a:schemeClr val="bg1"/>
          </a:solidFill>
        </p:spPr>
        <p:txBody>
          <a:bodyPr wrap="square" rtlCol="0">
            <a:spAutoFit/>
          </a:bodyPr>
          <a:lstStyle/>
          <a:p>
            <a:r>
              <a:rPr lang="en-US" sz="1600" b="1" dirty="0" smtClean="0"/>
              <a:t>Down</a:t>
            </a:r>
            <a:r>
              <a:rPr lang="en-US" sz="1600" dirty="0" smtClean="0"/>
              <a:t>: MF &lt;= 0.178</a:t>
            </a:r>
          </a:p>
          <a:p>
            <a:r>
              <a:rPr lang="en-US" sz="1600" b="1" dirty="0" smtClean="0"/>
              <a:t>Up</a:t>
            </a:r>
            <a:r>
              <a:rPr lang="en-US" sz="1600" dirty="0" smtClean="0"/>
              <a:t>: MF &gt; 0.178</a:t>
            </a:r>
          </a:p>
          <a:p>
            <a:endParaRPr lang="en-US" sz="1600" dirty="0"/>
          </a:p>
          <a:p>
            <a:r>
              <a:rPr lang="en-US" sz="1600" b="1" dirty="0"/>
              <a:t>Train Accuracy</a:t>
            </a:r>
            <a:r>
              <a:rPr lang="en-US" sz="1600" dirty="0"/>
              <a:t>: </a:t>
            </a:r>
            <a:r>
              <a:rPr lang="en-US" sz="1600" dirty="0" smtClean="0"/>
              <a:t>0.81 </a:t>
            </a:r>
            <a:br>
              <a:rPr lang="en-US" sz="1600" dirty="0" smtClean="0"/>
            </a:br>
            <a:r>
              <a:rPr lang="en-US" sz="1600" b="1" dirty="0" smtClean="0"/>
              <a:t>Test </a:t>
            </a:r>
            <a:r>
              <a:rPr lang="en-US" sz="1600" b="1" dirty="0"/>
              <a:t>Accuracy</a:t>
            </a:r>
            <a:r>
              <a:rPr lang="en-US" sz="1600" dirty="0"/>
              <a:t>: 0.68</a:t>
            </a:r>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dirty="0" smtClean="0"/>
              <a:t>7. Machine Learning Algorithm – Decision Tree</a:t>
            </a:r>
            <a:endParaRPr lang="en-US" kern="0" dirty="0"/>
          </a:p>
        </p:txBody>
      </p:sp>
      <p:grpSp>
        <p:nvGrpSpPr>
          <p:cNvPr id="7" name="Group 6"/>
          <p:cNvGrpSpPr/>
          <p:nvPr/>
        </p:nvGrpSpPr>
        <p:grpSpPr>
          <a:xfrm>
            <a:off x="971600" y="2060848"/>
            <a:ext cx="2664296" cy="2666036"/>
            <a:chOff x="971600" y="2060848"/>
            <a:chExt cx="2664296" cy="2666036"/>
          </a:xfrm>
        </p:grpSpPr>
        <p:sp>
          <p:nvSpPr>
            <p:cNvPr id="13" name="Oval 12"/>
            <p:cNvSpPr/>
            <p:nvPr/>
          </p:nvSpPr>
          <p:spPr bwMode="auto">
            <a:xfrm>
              <a:off x="1763688" y="2060848"/>
              <a:ext cx="1872208" cy="1193936"/>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7"/>
              <a:ext cx="1865886" cy="1225877"/>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6" name="Oval 15"/>
          <p:cNvSpPr/>
          <p:nvPr/>
        </p:nvSpPr>
        <p:spPr bwMode="auto">
          <a:xfrm>
            <a:off x="2771800" y="3501007"/>
            <a:ext cx="1610074" cy="1224138"/>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16131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8. Hyper-parameter Tuning</a:t>
            </a:r>
            <a:endParaRPr lang="en-US" dirty="0"/>
          </a:p>
        </p:txBody>
      </p:sp>
      <p:sp>
        <p:nvSpPr>
          <p:cNvPr id="2" name="TextBox 1"/>
          <p:cNvSpPr txBox="1"/>
          <p:nvPr/>
        </p:nvSpPr>
        <p:spPr>
          <a:xfrm>
            <a:off x="899592" y="1772816"/>
            <a:ext cx="7022948" cy="461665"/>
          </a:xfrm>
          <a:prstGeom prst="rect">
            <a:avLst/>
          </a:prstGeom>
          <a:noFill/>
        </p:spPr>
        <p:txBody>
          <a:bodyPr wrap="none" rtlCol="0">
            <a:spAutoFit/>
          </a:bodyPr>
          <a:lstStyle/>
          <a:p>
            <a:r>
              <a:rPr lang="en-US" dirty="0" smtClean="0"/>
              <a:t>Training Accuracy = </a:t>
            </a:r>
            <a:r>
              <a:rPr lang="en-US" b="1" dirty="0" smtClean="0">
                <a:solidFill>
                  <a:srgbClr val="0070C0"/>
                </a:solidFill>
              </a:rPr>
              <a:t>Low</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899592" y="4399108"/>
            <a:ext cx="6950940" cy="1477328"/>
          </a:xfrm>
          <a:prstGeom prst="rect">
            <a:avLst/>
          </a:prstGeom>
          <a:noFill/>
        </p:spPr>
        <p:txBody>
          <a:bodyPr wrap="square" rtlCol="0">
            <a:spAutoFit/>
          </a:bodyPr>
          <a:lstStyle/>
          <a:p>
            <a:r>
              <a:rPr lang="en-US" sz="1800" b="1" dirty="0" smtClean="0">
                <a:solidFill>
                  <a:srgbClr val="0070C0"/>
                </a:solidFill>
              </a:rPr>
              <a:t>Increase model capacity</a:t>
            </a:r>
            <a:r>
              <a:rPr lang="en-US" sz="1800" dirty="0" smtClean="0"/>
              <a:t>. For example increase the </a:t>
            </a:r>
            <a:r>
              <a:rPr lang="en-US" sz="1800" b="1" dirty="0" smtClean="0">
                <a:solidFill>
                  <a:srgbClr val="0070C0"/>
                </a:solidFill>
              </a:rPr>
              <a:t>tree depth hyper-parameter </a:t>
            </a:r>
            <a:r>
              <a:rPr lang="en-US" sz="1800" dirty="0" smtClean="0"/>
              <a:t>in our decision tree example</a:t>
            </a:r>
          </a:p>
          <a:p>
            <a:endParaRPr lang="en-US" sz="1800" dirty="0" smtClean="0"/>
          </a:p>
          <a:p>
            <a:r>
              <a:rPr lang="en-US" sz="1800" dirty="0" smtClean="0"/>
              <a:t>This usually increase the training accuracy. If the testing accuracy is not increased accordingly, it’s called </a:t>
            </a:r>
            <a:r>
              <a:rPr lang="en-US" sz="1800" b="1" dirty="0" err="1" smtClean="0">
                <a:solidFill>
                  <a:srgbClr val="0070C0"/>
                </a:solidFill>
              </a:rPr>
              <a:t>overfit</a:t>
            </a:r>
            <a:endParaRPr lang="en-US" sz="1800" b="1" dirty="0">
              <a:solidFill>
                <a:srgbClr val="0070C0"/>
              </a:solidFill>
            </a:endParaRPr>
          </a:p>
        </p:txBody>
      </p:sp>
      <p:sp>
        <p:nvSpPr>
          <p:cNvPr id="7" name="TextBox 6"/>
          <p:cNvSpPr txBox="1"/>
          <p:nvPr/>
        </p:nvSpPr>
        <p:spPr>
          <a:xfrm>
            <a:off x="899592" y="2466059"/>
            <a:ext cx="4671472" cy="400110"/>
          </a:xfrm>
          <a:prstGeom prst="rect">
            <a:avLst/>
          </a:prstGeom>
          <a:noFill/>
        </p:spPr>
        <p:txBody>
          <a:bodyPr wrap="none" rtlCol="0">
            <a:spAutoFit/>
          </a:bodyPr>
          <a:lstStyle/>
          <a:p>
            <a:r>
              <a:rPr lang="en-US" sz="2000" dirty="0" smtClean="0"/>
              <a:t>How to increase the training accuracy ?</a:t>
            </a:r>
            <a:endParaRPr lang="en-US" sz="2000" dirty="0"/>
          </a:p>
        </p:txBody>
      </p:sp>
      <p:pic>
        <p:nvPicPr>
          <p:cNvPr id="8" name="Picture 7"/>
          <p:cNvPicPr>
            <a:picLocks noChangeAspect="1"/>
          </p:cNvPicPr>
          <p:nvPr/>
        </p:nvPicPr>
        <p:blipFill>
          <a:blip r:embed="rId2"/>
          <a:stretch>
            <a:fillRect/>
          </a:stretch>
        </p:blipFill>
        <p:spPr>
          <a:xfrm>
            <a:off x="976211" y="2871602"/>
            <a:ext cx="5210902" cy="924054"/>
          </a:xfrm>
          <a:prstGeom prst="rect">
            <a:avLst/>
          </a:prstGeom>
        </p:spPr>
      </p:pic>
    </p:spTree>
    <p:extLst>
      <p:ext uri="{BB962C8B-B14F-4D97-AF65-F5344CB8AC3E}">
        <p14:creationId xmlns:p14="http://schemas.microsoft.com/office/powerpoint/2010/main" val="146263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 y="1667903"/>
            <a:ext cx="6270044" cy="370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39552" y="5480546"/>
            <a:ext cx="3538548" cy="830997"/>
          </a:xfrm>
          <a:prstGeom prst="rect">
            <a:avLst/>
          </a:prstGeom>
          <a:solidFill>
            <a:schemeClr val="bg1"/>
          </a:solidFill>
        </p:spPr>
        <p:txBody>
          <a:bodyPr wrap="square" rtlCol="0">
            <a:spAutoFit/>
          </a:bodyPr>
          <a:lstStyle/>
          <a:p>
            <a:r>
              <a:rPr lang="en-US" sz="1600" b="1" dirty="0" smtClean="0"/>
              <a:t>Down</a:t>
            </a:r>
            <a:r>
              <a:rPr lang="en-US" sz="1600" dirty="0" smtClean="0"/>
              <a:t>: L3&lt;=0.478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dirty="0" smtClean="0"/>
              <a:t>8. </a:t>
            </a:r>
            <a:r>
              <a:rPr lang="en-US" dirty="0"/>
              <a:t>Hyper-parameter Tuning</a:t>
            </a:r>
            <a:endParaRPr lang="en-US" kern="0" dirty="0"/>
          </a:p>
        </p:txBody>
      </p:sp>
      <p:grpSp>
        <p:nvGrpSpPr>
          <p:cNvPr id="7" name="Group 6"/>
          <p:cNvGrpSpPr/>
          <p:nvPr/>
        </p:nvGrpSpPr>
        <p:grpSpPr>
          <a:xfrm>
            <a:off x="-4539" y="1628801"/>
            <a:ext cx="3972008" cy="3888431"/>
            <a:chOff x="-4539" y="1484784"/>
            <a:chExt cx="3972008" cy="3888431"/>
          </a:xfrm>
        </p:grpSpPr>
        <p:sp>
          <p:nvSpPr>
            <p:cNvPr id="3" name="Oval 2"/>
            <p:cNvSpPr/>
            <p:nvPr/>
          </p:nvSpPr>
          <p:spPr bwMode="auto">
            <a:xfrm>
              <a:off x="2650903" y="1484784"/>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051720" y="2476792"/>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8"/>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4539" y="4437111"/>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23" name="Group 22"/>
          <p:cNvGrpSpPr/>
          <p:nvPr/>
        </p:nvGrpSpPr>
        <p:grpSpPr>
          <a:xfrm>
            <a:off x="3203848" y="2636913"/>
            <a:ext cx="3332790" cy="2880319"/>
            <a:chOff x="3203848" y="2492896"/>
            <a:chExt cx="3332790" cy="2880319"/>
          </a:xfrm>
        </p:grpSpPr>
        <p:sp>
          <p:nvSpPr>
            <p:cNvPr id="16" name="Oval 15"/>
            <p:cNvSpPr/>
            <p:nvPr/>
          </p:nvSpPr>
          <p:spPr bwMode="auto">
            <a:xfrm>
              <a:off x="3203848" y="2492896"/>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Oval 16"/>
            <p:cNvSpPr/>
            <p:nvPr/>
          </p:nvSpPr>
          <p:spPr bwMode="auto">
            <a:xfrm>
              <a:off x="4211960" y="3501008"/>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2" name="Oval 21"/>
            <p:cNvSpPr/>
            <p:nvPr/>
          </p:nvSpPr>
          <p:spPr bwMode="auto">
            <a:xfrm>
              <a:off x="5220072" y="4437111"/>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4" name="Rectangle 3"/>
          <p:cNvSpPr/>
          <p:nvPr/>
        </p:nvSpPr>
        <p:spPr>
          <a:xfrm>
            <a:off x="4355976" y="5661248"/>
            <a:ext cx="3024336" cy="584775"/>
          </a:xfrm>
          <a:prstGeom prst="rect">
            <a:avLst/>
          </a:prstGeom>
        </p:spPr>
        <p:txBody>
          <a:bodyPr wrap="square">
            <a:spAutoFit/>
          </a:bodyPr>
          <a:lstStyle/>
          <a:p>
            <a:r>
              <a:rPr lang="en-US" sz="1600" b="1" dirty="0"/>
              <a:t>Train Accuracy</a:t>
            </a:r>
            <a:r>
              <a:rPr lang="en-US" sz="1600" dirty="0"/>
              <a:t>: </a:t>
            </a:r>
            <a:r>
              <a:rPr lang="en-US" sz="1600" dirty="0" smtClean="0"/>
              <a:t>0.92 </a:t>
            </a:r>
            <a:r>
              <a:rPr lang="en-US" sz="1600" dirty="0"/>
              <a:t/>
            </a:r>
            <a:br>
              <a:rPr lang="en-US" sz="1600" dirty="0"/>
            </a:br>
            <a:r>
              <a:rPr lang="en-US" sz="1600" b="1" dirty="0"/>
              <a:t>Test Accuracy</a:t>
            </a:r>
            <a:r>
              <a:rPr lang="en-US" sz="1600" dirty="0"/>
              <a:t>: 0.68</a:t>
            </a:r>
          </a:p>
        </p:txBody>
      </p:sp>
      <p:sp>
        <p:nvSpPr>
          <p:cNvPr id="6" name="Rectangle 5"/>
          <p:cNvSpPr/>
          <p:nvPr/>
        </p:nvSpPr>
        <p:spPr>
          <a:xfrm>
            <a:off x="4810522" y="2093947"/>
            <a:ext cx="1726116" cy="830997"/>
          </a:xfrm>
          <a:prstGeom prst="rect">
            <a:avLst/>
          </a:prstGeom>
        </p:spPr>
        <p:txBody>
          <a:bodyPr wrap="square">
            <a:spAutoFit/>
          </a:bodyPr>
          <a:lstStyle/>
          <a:p>
            <a:r>
              <a:rPr lang="en-US" sz="1600" b="1" dirty="0"/>
              <a:t>Up</a:t>
            </a:r>
            <a:r>
              <a:rPr lang="en-US" sz="1600" dirty="0"/>
              <a:t>: MF &gt; 0.178 and L2 &gt; -0.538 and MF &gt; 0.433</a:t>
            </a:r>
          </a:p>
        </p:txBody>
      </p:sp>
      <p:sp useBgFill="1">
        <p:nvSpPr>
          <p:cNvPr id="2" name="TextBox 1"/>
          <p:cNvSpPr txBox="1"/>
          <p:nvPr/>
        </p:nvSpPr>
        <p:spPr>
          <a:xfrm>
            <a:off x="326977" y="1991742"/>
            <a:ext cx="1641972" cy="1077218"/>
          </a:xfrm>
          <a:prstGeom prst="rect">
            <a:avLst/>
          </a:prstGeom>
        </p:spPr>
        <p:txBody>
          <a:bodyPr wrap="square" rtlCol="0">
            <a:spAutoFit/>
          </a:bodyPr>
          <a:lstStyle/>
          <a:p>
            <a:r>
              <a:rPr lang="en-US" sz="1600" b="1" dirty="0" smtClean="0"/>
              <a:t>Down</a:t>
            </a:r>
            <a:r>
              <a:rPr lang="en-US" sz="1600" dirty="0" smtClean="0"/>
              <a:t>: MF&lt;=0.178 and L3&lt;=0.478 and MF&lt;=-0.106</a:t>
            </a:r>
          </a:p>
        </p:txBody>
      </p:sp>
    </p:spTree>
    <p:extLst>
      <p:ext uri="{BB962C8B-B14F-4D97-AF65-F5344CB8AC3E}">
        <p14:creationId xmlns:p14="http://schemas.microsoft.com/office/powerpoint/2010/main" val="31479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6" grpId="0"/>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9. Model Selection</a:t>
            </a:r>
            <a:endParaRPr lang="en-US" dirty="0"/>
          </a:p>
        </p:txBody>
      </p:sp>
      <p:sp>
        <p:nvSpPr>
          <p:cNvPr id="2" name="TextBox 1"/>
          <p:cNvSpPr txBox="1"/>
          <p:nvPr/>
        </p:nvSpPr>
        <p:spPr>
          <a:xfrm>
            <a:off x="251520" y="1772816"/>
            <a:ext cx="7488832" cy="1015663"/>
          </a:xfrm>
          <a:prstGeom prst="rect">
            <a:avLst/>
          </a:prstGeom>
          <a:noFill/>
        </p:spPr>
        <p:txBody>
          <a:bodyPr wrap="square" rtlCol="0">
            <a:spAutoFit/>
          </a:bodyPr>
          <a:lstStyle/>
          <a:p>
            <a:r>
              <a:rPr lang="en-US" sz="2000" b="1" u="sng" dirty="0" smtClean="0"/>
              <a:t>“No Free </a:t>
            </a:r>
            <a:r>
              <a:rPr lang="en-US" sz="2000" b="1" u="sng" dirty="0"/>
              <a:t>L</a:t>
            </a:r>
            <a:r>
              <a:rPr lang="en-US" sz="2000" b="1" u="sng" dirty="0" smtClean="0"/>
              <a:t>unch</a:t>
            </a:r>
            <a:r>
              <a:rPr lang="en-US" sz="2000" b="1" u="sng" dirty="0"/>
              <a:t>” </a:t>
            </a:r>
            <a:r>
              <a:rPr lang="en-US" sz="2000" b="1" u="sng" dirty="0" smtClean="0"/>
              <a:t>theorem </a:t>
            </a:r>
          </a:p>
          <a:p>
            <a:r>
              <a:rPr lang="en-US" sz="2000" dirty="0" smtClean="0"/>
              <a:t>No </a:t>
            </a:r>
            <a:r>
              <a:rPr lang="en-US" sz="2000" dirty="0"/>
              <a:t>single machine learning algorithm is </a:t>
            </a:r>
            <a:r>
              <a:rPr lang="en-US" sz="2000" b="1" dirty="0">
                <a:solidFill>
                  <a:srgbClr val="0070C0"/>
                </a:solidFill>
              </a:rPr>
              <a:t>universally the best-performing</a:t>
            </a:r>
            <a:r>
              <a:rPr lang="en-US" sz="2000" dirty="0"/>
              <a:t> algorithm for all problems</a:t>
            </a:r>
            <a:endParaRPr lang="en-US" sz="2000" dirty="0"/>
          </a:p>
        </p:txBody>
      </p:sp>
      <p:pic>
        <p:nvPicPr>
          <p:cNvPr id="4" name="Picture 3"/>
          <p:cNvPicPr>
            <a:picLocks noChangeAspect="1"/>
          </p:cNvPicPr>
          <p:nvPr/>
        </p:nvPicPr>
        <p:blipFill>
          <a:blip r:embed="rId2"/>
          <a:stretch>
            <a:fillRect/>
          </a:stretch>
        </p:blipFill>
        <p:spPr>
          <a:xfrm>
            <a:off x="1770699" y="2996952"/>
            <a:ext cx="5033549" cy="3188793"/>
          </a:xfrm>
          <a:prstGeom prst="rect">
            <a:avLst/>
          </a:prstGeom>
        </p:spPr>
      </p:pic>
    </p:spTree>
    <p:extLst>
      <p:ext uri="{BB962C8B-B14F-4D97-AF65-F5344CB8AC3E}">
        <p14:creationId xmlns:p14="http://schemas.microsoft.com/office/powerpoint/2010/main" val="3468325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9. Model Selection</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SVM (Support </a:t>
            </a:r>
            <a:r>
              <a:rPr lang="en-US" sz="1800" b="1" u="sng" dirty="0"/>
              <a:t>Vector </a:t>
            </a:r>
            <a:r>
              <a:rPr lang="en-US" sz="1800" b="1" u="sng" dirty="0" smtClean="0"/>
              <a:t>Machine) </a:t>
            </a:r>
          </a:p>
          <a:p>
            <a:endParaRPr lang="en-US" sz="1800" dirty="0"/>
          </a:p>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7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9. Model Selection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2163904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9. Model Selection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066081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9. Model Selection</a:t>
            </a:r>
          </a:p>
        </p:txBody>
      </p:sp>
      <p:sp>
        <p:nvSpPr>
          <p:cNvPr id="8" name="TextBox 7"/>
          <p:cNvSpPr txBox="1"/>
          <p:nvPr/>
        </p:nvSpPr>
        <p:spPr>
          <a:xfrm>
            <a:off x="1403648" y="1619508"/>
            <a:ext cx="1800200" cy="369332"/>
          </a:xfrm>
          <a:prstGeom prst="rect">
            <a:avLst/>
          </a:prstGeom>
          <a:noFill/>
        </p:spPr>
        <p:txBody>
          <a:bodyPr wrap="square" rtlCol="0">
            <a:spAutoFit/>
          </a:bodyPr>
          <a:lstStyle/>
          <a:p>
            <a:r>
              <a:rPr lang="en-US" sz="1800" b="1" u="sng" dirty="0" smtClean="0"/>
              <a:t>Decision Tree</a:t>
            </a:r>
            <a:endParaRPr lang="en-US" sz="1800" b="1" u="sng" dirty="0"/>
          </a:p>
        </p:txBody>
      </p:sp>
      <p:sp>
        <p:nvSpPr>
          <p:cNvPr id="11" name="TextBox 10"/>
          <p:cNvSpPr txBox="1"/>
          <p:nvPr/>
        </p:nvSpPr>
        <p:spPr>
          <a:xfrm>
            <a:off x="4716016" y="1628800"/>
            <a:ext cx="2880320" cy="369332"/>
          </a:xfrm>
          <a:prstGeom prst="rect">
            <a:avLst/>
          </a:prstGeom>
          <a:noFill/>
        </p:spPr>
        <p:txBody>
          <a:bodyPr wrap="square" rtlCol="0">
            <a:spAutoFit/>
          </a:bodyPr>
          <a:lstStyle/>
          <a:p>
            <a:r>
              <a:rPr lang="en-US" sz="1800" b="1" u="sng" dirty="0" smtClean="0"/>
              <a:t>Support Vector Machine</a:t>
            </a:r>
            <a:endParaRPr lang="en-US" sz="1800" b="1" u="sng" dirty="0"/>
          </a:p>
        </p:txBody>
      </p:sp>
      <p:sp>
        <p:nvSpPr>
          <p:cNvPr id="6" name="TextBox 5"/>
          <p:cNvSpPr txBox="1"/>
          <p:nvPr/>
        </p:nvSpPr>
        <p:spPr>
          <a:xfrm>
            <a:off x="827584" y="4897633"/>
            <a:ext cx="7056784" cy="923330"/>
          </a:xfrm>
          <a:prstGeom prst="rect">
            <a:avLst/>
          </a:prstGeom>
          <a:noFill/>
        </p:spPr>
        <p:txBody>
          <a:bodyPr wrap="square" rtlCol="0">
            <a:spAutoFit/>
          </a:bodyPr>
          <a:lstStyle/>
          <a:p>
            <a:r>
              <a:rPr lang="en-US" sz="1800" dirty="0" smtClean="0"/>
              <a:t>If Decision Tree and Support Vector Machine has </a:t>
            </a:r>
            <a:r>
              <a:rPr lang="en-US" sz="1800" b="1" dirty="0" smtClean="0">
                <a:solidFill>
                  <a:srgbClr val="0070C0"/>
                </a:solidFill>
              </a:rPr>
              <a:t>similar training time and train/test accuracy</a:t>
            </a:r>
            <a:r>
              <a:rPr lang="en-US" sz="1800" dirty="0" smtClean="0"/>
              <a:t>, which model to choose? </a:t>
            </a:r>
            <a:endParaRPr lang="en-US" sz="1800" dirty="0"/>
          </a:p>
          <a:p>
            <a:endParaRPr lang="en-US" sz="1800" dirty="0"/>
          </a:p>
        </p:txBody>
      </p:sp>
      <p:pic>
        <p:nvPicPr>
          <p:cNvPr id="1026" name="Picture 2" descr="SVM: plot decision surface when working with more than 2 features - Stack  Overflow"/>
          <p:cNvPicPr>
            <a:picLocks noChangeAspect="1" noChangeArrowheads="1"/>
          </p:cNvPicPr>
          <p:nvPr/>
        </p:nvPicPr>
        <p:blipFill rotWithShape="1">
          <a:blip r:embed="rId2">
            <a:extLst>
              <a:ext uri="{28A0092B-C50C-407E-A947-70E740481C1C}">
                <a14:useLocalDpi xmlns:a14="http://schemas.microsoft.com/office/drawing/2010/main" val="0"/>
              </a:ext>
            </a:extLst>
          </a:blip>
          <a:srcRect l="4602" b="6809"/>
          <a:stretch/>
        </p:blipFill>
        <p:spPr bwMode="auto">
          <a:xfrm>
            <a:off x="4499992" y="2276872"/>
            <a:ext cx="3480221" cy="2352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97401" cy="246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95742" y="5661248"/>
            <a:ext cx="4287071" cy="400110"/>
          </a:xfrm>
          <a:prstGeom prst="rect">
            <a:avLst/>
          </a:prstGeom>
          <a:noFill/>
        </p:spPr>
        <p:txBody>
          <a:bodyPr wrap="none" rtlCol="0">
            <a:spAutoFit/>
          </a:bodyPr>
          <a:lstStyle/>
          <a:p>
            <a:r>
              <a:rPr lang="en-US" sz="2000" dirty="0" smtClean="0"/>
              <a:t>Decision Tree is more </a:t>
            </a:r>
            <a:r>
              <a:rPr lang="en-US" sz="2000" b="1" u="sng" dirty="0" smtClean="0">
                <a:solidFill>
                  <a:srgbClr val="0070C0"/>
                </a:solidFill>
              </a:rPr>
              <a:t>interpretable</a:t>
            </a:r>
            <a:endParaRPr lang="en-US" sz="2000" b="1" u="sng" dirty="0">
              <a:solidFill>
                <a:srgbClr val="0070C0"/>
              </a:solidFill>
            </a:endParaRPr>
          </a:p>
        </p:txBody>
      </p:sp>
    </p:spTree>
    <p:extLst>
      <p:ext uri="{BB962C8B-B14F-4D97-AF65-F5344CB8AC3E}">
        <p14:creationId xmlns:p14="http://schemas.microsoft.com/office/powerpoint/2010/main" val="238110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10. Performance - Evaluation</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10. Performance - Evaluation</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10. Performance - Evaluation</a:t>
            </a:r>
          </a:p>
        </p:txBody>
      </p:sp>
      <p:sp>
        <p:nvSpPr>
          <p:cNvPr id="7" name="Content Placeholder 1"/>
          <p:cNvSpPr txBox="1">
            <a:spLocks/>
          </p:cNvSpPr>
          <p:nvPr/>
        </p:nvSpPr>
        <p:spPr>
          <a:xfrm>
            <a:off x="2771800" y="4653136"/>
            <a:ext cx="396044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Testing Accuracy</a:t>
            </a:r>
          </a:p>
          <a:p>
            <a:r>
              <a:rPr lang="en-US" sz="1600" b="1" u="sng" dirty="0" smtClean="0">
                <a:solidFill>
                  <a:srgbClr val="0070C0"/>
                </a:solidFill>
              </a:rPr>
              <a:t>92% vs 68% </a:t>
            </a:r>
          </a:p>
          <a:p>
            <a:endParaRPr lang="en-US" sz="1600" b="1" i="1" dirty="0" smtClean="0">
              <a:solidFill>
                <a:srgbClr val="FF0000"/>
              </a:solidFill>
            </a:endParaRPr>
          </a:p>
          <a:p>
            <a:endParaRPr lang="en-US" sz="1600" i="1" dirty="0">
              <a:solidFill>
                <a:srgbClr val="00B050"/>
              </a:solidFill>
            </a:endParaRPr>
          </a:p>
        </p:txBody>
      </p:sp>
      <p:pic>
        <p:nvPicPr>
          <p:cNvPr id="2050" name="Picture 2" title="Trai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
        <p:nvSpPr>
          <p:cNvPr id="6" name="TextBox 5"/>
          <p:cNvSpPr txBox="1"/>
          <p:nvPr/>
        </p:nvSpPr>
        <p:spPr>
          <a:xfrm>
            <a:off x="1115616" y="5445224"/>
            <a:ext cx="6408712"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Testing accuracy is </a:t>
            </a:r>
            <a:r>
              <a:rPr lang="en-US" sz="1800" b="1" u="sng" dirty="0" smtClean="0">
                <a:solidFill>
                  <a:srgbClr val="0070C0"/>
                </a:solidFill>
              </a:rPr>
              <a:t>a lot lower </a:t>
            </a:r>
            <a:r>
              <a:rPr lang="en-US" sz="1800" dirty="0" smtClean="0"/>
              <a:t>and what’s </a:t>
            </a:r>
            <a:r>
              <a:rPr lang="en-US" sz="1800" dirty="0"/>
              <a:t>that imply?</a:t>
            </a:r>
          </a:p>
          <a:p>
            <a:pPr marL="285750" indent="-285750">
              <a:buFont typeface="Arial" panose="020B0604020202020204" pitchFamily="34" charset="0"/>
              <a:buChar char="•"/>
            </a:pPr>
            <a:r>
              <a:rPr lang="en-US" sz="1800" dirty="0" smtClean="0"/>
              <a:t>Is 68% </a:t>
            </a:r>
            <a:r>
              <a:rPr lang="en-US" sz="1800" b="1" u="sng" dirty="0" smtClean="0">
                <a:solidFill>
                  <a:srgbClr val="0070C0"/>
                </a:solidFill>
              </a:rPr>
              <a:t>good enough</a:t>
            </a:r>
            <a:r>
              <a:rPr lang="en-US" sz="1800" dirty="0" smtClean="0">
                <a:solidFill>
                  <a:srgbClr val="0070C0"/>
                </a:solidFill>
              </a:rPr>
              <a:t> </a:t>
            </a:r>
            <a:r>
              <a:rPr lang="en-US" sz="1800" dirty="0" smtClean="0"/>
              <a:t>for trading</a:t>
            </a:r>
            <a:r>
              <a:rPr lang="en-US" sz="1800" dirty="0" smtClean="0"/>
              <a:t>?</a:t>
            </a:r>
            <a:endParaRPr lang="en-US" sz="1800" dirty="0"/>
          </a:p>
        </p:txBody>
      </p:sp>
    </p:spTree>
    <p:extLst>
      <p:ext uri="{BB962C8B-B14F-4D97-AF65-F5344CB8AC3E}">
        <p14:creationId xmlns:p14="http://schemas.microsoft.com/office/powerpoint/2010/main" val="647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10. Performance - Evaluation</a:t>
            </a:r>
          </a:p>
        </p:txBody>
      </p:sp>
      <p:sp>
        <p:nvSpPr>
          <p:cNvPr id="2" name="TextBox 1"/>
          <p:cNvSpPr txBox="1"/>
          <p:nvPr/>
        </p:nvSpPr>
        <p:spPr>
          <a:xfrm>
            <a:off x="899592" y="1772816"/>
            <a:ext cx="7091878"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008926" y="3212976"/>
            <a:ext cx="4307490" cy="2585323"/>
          </a:xfrm>
          <a:prstGeom prst="rect">
            <a:avLst/>
          </a:prstGeom>
          <a:noFill/>
        </p:spPr>
        <p:txBody>
          <a:bodyPr wrap="square" rtlCol="0">
            <a:spAutoFit/>
          </a:bodyPr>
          <a:lstStyle/>
          <a:p>
            <a:r>
              <a:rPr lang="en-US" sz="1800" dirty="0"/>
              <a:t>It is something to do with the </a:t>
            </a:r>
            <a:r>
              <a:rPr lang="en-US" sz="1800" b="1" dirty="0" smtClean="0">
                <a:solidFill>
                  <a:srgbClr val="0070C0"/>
                </a:solidFill>
              </a:rPr>
              <a:t>data</a:t>
            </a:r>
            <a:r>
              <a:rPr lang="en-US" sz="1800" dirty="0" smtClean="0"/>
              <a:t> </a:t>
            </a:r>
          </a:p>
          <a:p>
            <a:endParaRPr lang="en-US" sz="1800" b="1" dirty="0">
              <a:solidFill>
                <a:srgbClr val="0070C0"/>
              </a:solidFill>
            </a:endParaRPr>
          </a:p>
          <a:p>
            <a:r>
              <a:rPr lang="en-US" sz="1800" dirty="0" smtClean="0"/>
              <a:t>Add </a:t>
            </a:r>
            <a:r>
              <a:rPr lang="en-US" sz="1800" dirty="0"/>
              <a:t>more </a:t>
            </a:r>
            <a:r>
              <a:rPr lang="en-US" sz="1800" dirty="0" smtClean="0"/>
              <a:t>data (</a:t>
            </a:r>
            <a:r>
              <a:rPr lang="en-US" sz="1800" b="1" dirty="0" smtClean="0">
                <a:solidFill>
                  <a:srgbClr val="0070C0"/>
                </a:solidFill>
              </a:rPr>
              <a:t>rows</a:t>
            </a:r>
            <a:r>
              <a:rPr lang="en-US" sz="1800" dirty="0" smtClean="0"/>
              <a:t>) to learn enough </a:t>
            </a:r>
            <a:r>
              <a:rPr lang="en-US" sz="1800" b="1" dirty="0" smtClean="0">
                <a:solidFill>
                  <a:srgbClr val="0070C0"/>
                </a:solidFill>
              </a:rPr>
              <a:t>variations</a:t>
            </a:r>
            <a:r>
              <a:rPr lang="en-US" sz="1800" dirty="0" smtClean="0">
                <a:solidFill>
                  <a:srgbClr val="0070C0"/>
                </a:solidFill>
              </a:rPr>
              <a:t> </a:t>
            </a:r>
            <a:r>
              <a:rPr lang="en-US" sz="1800" dirty="0" smtClean="0"/>
              <a:t>and/or </a:t>
            </a:r>
          </a:p>
          <a:p>
            <a:endParaRPr lang="en-US" sz="1800" dirty="0"/>
          </a:p>
          <a:p>
            <a:r>
              <a:rPr lang="en-US" sz="1800" dirty="0" smtClean="0"/>
              <a:t>Add/change </a:t>
            </a:r>
            <a:r>
              <a:rPr lang="en-US" sz="1800" dirty="0"/>
              <a:t>the dataset </a:t>
            </a:r>
            <a:r>
              <a:rPr lang="en-US" sz="1800" dirty="0" smtClean="0"/>
              <a:t>features (</a:t>
            </a:r>
            <a:r>
              <a:rPr lang="en-US" sz="1800" b="1" dirty="0" smtClean="0">
                <a:solidFill>
                  <a:srgbClr val="0070C0"/>
                </a:solidFill>
              </a:rPr>
              <a:t>columns</a:t>
            </a:r>
            <a:r>
              <a:rPr lang="en-US" sz="1800" dirty="0" smtClean="0"/>
              <a:t>). Features engineering the </a:t>
            </a:r>
            <a:r>
              <a:rPr lang="en-US" sz="1800" b="1" dirty="0" smtClean="0">
                <a:solidFill>
                  <a:srgbClr val="0070C0"/>
                </a:solidFill>
              </a:rPr>
              <a:t>related</a:t>
            </a:r>
            <a:r>
              <a:rPr lang="en-US" sz="1800" dirty="0" smtClean="0"/>
              <a:t> data</a:t>
            </a:r>
            <a:endParaRPr lang="en-US" sz="1800" dirty="0"/>
          </a:p>
          <a:p>
            <a:endParaRPr lang="en-US" sz="18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78" y="2420888"/>
            <a:ext cx="3511625" cy="35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995936" y="2524834"/>
            <a:ext cx="4584909" cy="400110"/>
          </a:xfrm>
          <a:prstGeom prst="rect">
            <a:avLst/>
          </a:prstGeom>
          <a:noFill/>
        </p:spPr>
        <p:txBody>
          <a:bodyPr wrap="none" rtlCol="0">
            <a:spAutoFit/>
          </a:bodyPr>
          <a:lstStyle/>
          <a:p>
            <a:r>
              <a:rPr lang="en-US" sz="2000" dirty="0" smtClean="0"/>
              <a:t>How to increase the testing accuracy ?</a:t>
            </a:r>
            <a:endParaRPr lang="en-US" sz="2000" dirty="0"/>
          </a:p>
        </p:txBody>
      </p:sp>
    </p:spTree>
    <p:extLst>
      <p:ext uri="{BB962C8B-B14F-4D97-AF65-F5344CB8AC3E}">
        <p14:creationId xmlns:p14="http://schemas.microsoft.com/office/powerpoint/2010/main" val="16573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pic>
        <p:nvPicPr>
          <p:cNvPr id="1026" name="Picture 2" descr="Sicbo Big Small Electronic rechargable device sic bo mat | Lazada Singap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831479"/>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1844824"/>
            <a:ext cx="4392514" cy="2246769"/>
          </a:xfrm>
          <a:prstGeom prst="rect">
            <a:avLst/>
          </a:prstGeom>
          <a:noFill/>
        </p:spPr>
        <p:txBody>
          <a:bodyPr wrap="square" rtlCol="0">
            <a:spAutoFit/>
          </a:bodyPr>
          <a:lstStyle/>
          <a:p>
            <a:r>
              <a:rPr lang="en-US" sz="2000" dirty="0" smtClean="0"/>
              <a:t>Back to the original question : </a:t>
            </a:r>
          </a:p>
          <a:p>
            <a:r>
              <a:rPr lang="en-US" sz="2000" dirty="0" smtClean="0"/>
              <a:t>Is </a:t>
            </a:r>
            <a:r>
              <a:rPr lang="en-US" sz="2000" b="1" u="sng" dirty="0">
                <a:solidFill>
                  <a:srgbClr val="0070C0"/>
                </a:solidFill>
              </a:rPr>
              <a:t>68% accuracy good enough</a:t>
            </a:r>
            <a:r>
              <a:rPr lang="en-US" sz="2000" dirty="0">
                <a:solidFill>
                  <a:srgbClr val="0070C0"/>
                </a:solidFill>
              </a:rPr>
              <a:t> </a:t>
            </a:r>
            <a:r>
              <a:rPr lang="en-US" sz="2000" dirty="0"/>
              <a:t>for trading</a:t>
            </a:r>
            <a:r>
              <a:rPr lang="en-US" sz="2000" dirty="0" smtClean="0"/>
              <a:t>?</a:t>
            </a:r>
          </a:p>
          <a:p>
            <a:endParaRPr lang="en-US" sz="2000" dirty="0"/>
          </a:p>
          <a:p>
            <a:r>
              <a:rPr lang="en-US" sz="2000" dirty="0" smtClean="0"/>
              <a:t>We can predict stock goes up/down in the next move with 68% accuracy</a:t>
            </a:r>
            <a:endParaRPr lang="en-US" sz="2000" dirty="0"/>
          </a:p>
          <a:p>
            <a:endParaRPr lang="en-US" sz="2000" dirty="0"/>
          </a:p>
        </p:txBody>
      </p:sp>
    </p:spTree>
    <p:extLst>
      <p:ext uri="{BB962C8B-B14F-4D97-AF65-F5344CB8AC3E}">
        <p14:creationId xmlns:p14="http://schemas.microsoft.com/office/powerpoint/2010/main" val="19704493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98449352"/>
              </p:ext>
            </p:extLst>
          </p:nvPr>
        </p:nvGraphicFramePr>
        <p:xfrm>
          <a:off x="2195736" y="2379757"/>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87087762"/>
              </p:ext>
            </p:extLst>
          </p:nvPr>
        </p:nvGraphicFramePr>
        <p:xfrm>
          <a:off x="2195736" y="4077072"/>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r>
                        <a:rPr lang="en-US" sz="1100" b="1" kern="1200" dirty="0" smtClean="0">
                          <a:solidFill>
                            <a:schemeClr val="lt1"/>
                          </a:solidFill>
                          <a:effectLst/>
                          <a:latin typeface="+mn-lt"/>
                          <a:ea typeface="+mn-ea"/>
                          <a:cs typeface="+mn-cs"/>
                        </a:rPr>
                        <a:t>80,000</a:t>
                      </a:r>
                      <a:endParaRPr lang="en-US" sz="1100" b="1" kern="1200" dirty="0">
                        <a:solidFill>
                          <a:schemeClr val="lt1"/>
                        </a:solidFill>
                        <a:effectLst/>
                        <a:latin typeface="+mn-lt"/>
                        <a:ea typeface="+mn-ea"/>
                        <a:cs typeface="+mn-cs"/>
                      </a:endParaRPr>
                    </a:p>
                  </a:txBody>
                  <a:tcPr marL="68580" marR="68580" marT="0" marB="0"/>
                </a:tc>
                <a:tc>
                  <a:txBody>
                    <a:bodyPr/>
                    <a:lstStyle/>
                    <a:p>
                      <a:r>
                        <a:rPr lang="en-US" sz="1100" kern="1200" dirty="0" smtClean="0">
                          <a:solidFill>
                            <a:schemeClr val="dk1"/>
                          </a:solidFill>
                          <a:effectLst/>
                          <a:latin typeface="+mn-lt"/>
                          <a:ea typeface="+mn-ea"/>
                          <a:cs typeface="+mn-cs"/>
                        </a:rPr>
                        <a:t>152.1</a:t>
                      </a:r>
                      <a:endParaRPr lang="en-US" sz="11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r>
                        <a:rPr lang="en-US" sz="1100" kern="1200" dirty="0" smtClean="0">
                          <a:solidFill>
                            <a:schemeClr val="dk1"/>
                          </a:solidFill>
                          <a:effectLst/>
                          <a:latin typeface="+mn-lt"/>
                          <a:ea typeface="+mn-ea"/>
                          <a:cs typeface="+mn-cs"/>
                        </a:rPr>
                        <a:t>152.4</a:t>
                      </a:r>
                      <a:endParaRPr lang="en-US" sz="1100" kern="1200" dirty="0">
                        <a:solidFill>
                          <a:schemeClr val="dk1"/>
                        </a:solidFill>
                        <a:effectLst/>
                        <a:latin typeface="+mn-lt"/>
                        <a:ea typeface="+mn-ea"/>
                        <a:cs typeface="+mn-cs"/>
                      </a:endParaRPr>
                    </a:p>
                  </a:txBody>
                  <a:tcPr marL="68580" marR="68580" marT="0" marB="0"/>
                </a:tc>
                <a:tc>
                  <a:txBody>
                    <a:bodyPr/>
                    <a:lstStyle/>
                    <a:p>
                      <a:r>
                        <a:rPr lang="en-US" sz="1100" b="1" kern="1200" dirty="0" smtClean="0">
                          <a:solidFill>
                            <a:schemeClr val="lt1"/>
                          </a:solidFill>
                          <a:effectLst/>
                          <a:latin typeface="+mn-lt"/>
                          <a:ea typeface="+mn-ea"/>
                          <a:cs typeface="+mn-cs"/>
                        </a:rPr>
                        <a:t>43,000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899592" y="1628800"/>
            <a:ext cx="7128792" cy="646331"/>
          </a:xfrm>
          <a:prstGeom prst="rect">
            <a:avLst/>
          </a:prstGeom>
          <a:noFill/>
        </p:spPr>
        <p:txBody>
          <a:bodyPr wrap="square" rtlCol="0">
            <a:spAutoFit/>
          </a:bodyPr>
          <a:lstStyle/>
          <a:p>
            <a:r>
              <a:rPr lang="en-US" sz="1800" dirty="0" smtClean="0"/>
              <a:t>The model predicts the stock price will </a:t>
            </a:r>
            <a:r>
              <a:rPr lang="en-US" sz="1800" b="1" dirty="0" smtClean="0">
                <a:solidFill>
                  <a:srgbClr val="0070C0"/>
                </a:solidFill>
              </a:rPr>
              <a:t>go up for the next move</a:t>
            </a:r>
            <a:r>
              <a:rPr lang="en-US" sz="1800" dirty="0" smtClean="0"/>
              <a:t>, hence </a:t>
            </a:r>
            <a:r>
              <a:rPr lang="en-US" sz="1800" b="1" u="sng" dirty="0" smtClean="0">
                <a:solidFill>
                  <a:srgbClr val="0070C0"/>
                </a:solidFill>
              </a:rPr>
              <a:t>Buy it now @ $152.1 (Ask Price)</a:t>
            </a:r>
            <a:endParaRPr lang="en-US" sz="1800" b="1" u="sng" dirty="0">
              <a:solidFill>
                <a:srgbClr val="0070C0"/>
              </a:solidFill>
            </a:endParaRPr>
          </a:p>
        </p:txBody>
      </p:sp>
      <p:sp>
        <p:nvSpPr>
          <p:cNvPr id="9" name="TextBox 8"/>
          <p:cNvSpPr txBox="1"/>
          <p:nvPr/>
        </p:nvSpPr>
        <p:spPr>
          <a:xfrm>
            <a:off x="323528" y="5589240"/>
            <a:ext cx="8568952" cy="646331"/>
          </a:xfrm>
          <a:prstGeom prst="rect">
            <a:avLst/>
          </a:prstGeom>
          <a:noFill/>
        </p:spPr>
        <p:txBody>
          <a:bodyPr wrap="square" rtlCol="0">
            <a:spAutoFit/>
          </a:bodyPr>
          <a:lstStyle/>
          <a:p>
            <a:r>
              <a:rPr lang="en-US" sz="1800" dirty="0" smtClean="0"/>
              <a:t>The stock price </a:t>
            </a:r>
            <a:r>
              <a:rPr lang="en-US" sz="1800" b="1" dirty="0" smtClean="0">
                <a:solidFill>
                  <a:srgbClr val="0070C0"/>
                </a:solidFill>
              </a:rPr>
              <a:t>did go up as predicted</a:t>
            </a:r>
            <a:r>
              <a:rPr lang="en-US" sz="1800" dirty="0" smtClean="0"/>
              <a:t>, hence </a:t>
            </a:r>
            <a:r>
              <a:rPr lang="en-US" sz="1800" b="1" u="sng" dirty="0" smtClean="0">
                <a:solidFill>
                  <a:srgbClr val="0070C0"/>
                </a:solidFill>
              </a:rPr>
              <a:t>Sell it now @ $152.1 (Bid Price)</a:t>
            </a:r>
          </a:p>
          <a:p>
            <a:r>
              <a:rPr lang="en-US" sz="1800" dirty="0" smtClean="0"/>
              <a:t>Lose all the profit from bid/ask </a:t>
            </a:r>
            <a:r>
              <a:rPr lang="en-US" sz="1800" b="1" dirty="0" smtClean="0">
                <a:solidFill>
                  <a:srgbClr val="0070C0"/>
                </a:solidFill>
              </a:rPr>
              <a:t>spread</a:t>
            </a:r>
            <a:r>
              <a:rPr lang="en-US" sz="1800" dirty="0" smtClean="0"/>
              <a:t>, also pay the </a:t>
            </a:r>
            <a:r>
              <a:rPr lang="en-US" sz="1800" b="1" dirty="0" smtClean="0">
                <a:solidFill>
                  <a:srgbClr val="0070C0"/>
                </a:solidFill>
              </a:rPr>
              <a:t>transaction costs</a:t>
            </a:r>
            <a:endParaRPr lang="en-US" sz="1800" b="1" dirty="0">
              <a:solidFill>
                <a:srgbClr val="0070C0"/>
              </a:solidFill>
            </a:endParaRPr>
          </a:p>
        </p:txBody>
      </p:sp>
      <p:sp>
        <p:nvSpPr>
          <p:cNvPr id="4" name="Oval 3"/>
          <p:cNvSpPr/>
          <p:nvPr/>
        </p:nvSpPr>
        <p:spPr bwMode="auto">
          <a:xfrm>
            <a:off x="4355976" y="2564904"/>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3347864" y="4221088"/>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2688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best bid + </a:t>
            </a:r>
            <a:r>
              <a:rPr lang="en-US" sz="1400" b="1" dirty="0" smtClean="0">
                <a:solidFill>
                  <a:srgbClr val="00B050"/>
                </a:solidFill>
              </a:rPr>
              <a:t>2 ticks </a:t>
            </a:r>
            <a:r>
              <a:rPr lang="en-US" sz="1400" dirty="0" smtClean="0"/>
              <a:t>&gt;=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7" name="Content Placeholder 1"/>
          <p:cNvSpPr txBox="1">
            <a:spLocks/>
          </p:cNvSpPr>
          <p:nvPr/>
        </p:nvSpPr>
        <p:spPr>
          <a:xfrm>
            <a:off x="395536" y="1700808"/>
            <a:ext cx="7992888"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Used by institutional </a:t>
            </a:r>
            <a:r>
              <a:rPr lang="en-US" sz="1600" b="1" dirty="0" smtClean="0">
                <a:solidFill>
                  <a:srgbClr val="0070C0"/>
                </a:solidFill>
              </a:rPr>
              <a:t>Execution </a:t>
            </a:r>
            <a:r>
              <a:rPr lang="en-US" sz="1600" b="1" dirty="0" err="1" smtClean="0">
                <a:solidFill>
                  <a:srgbClr val="0070C0"/>
                </a:solidFill>
              </a:rPr>
              <a:t>Algos</a:t>
            </a:r>
            <a:r>
              <a:rPr lang="en-US" sz="1600" dirty="0" smtClean="0"/>
              <a:t>, such as </a:t>
            </a:r>
            <a:r>
              <a:rPr lang="en-US" sz="1600" b="1" dirty="0">
                <a:solidFill>
                  <a:srgbClr val="0070C0"/>
                </a:solidFill>
              </a:rPr>
              <a:t>VWAP</a:t>
            </a:r>
            <a:r>
              <a:rPr lang="en-US" sz="1600" dirty="0"/>
              <a:t> to decide when to trade </a:t>
            </a:r>
            <a:r>
              <a:rPr lang="en-US" sz="1600" b="1" dirty="0">
                <a:solidFill>
                  <a:srgbClr val="0070C0"/>
                </a:solidFill>
              </a:rPr>
              <a:t>faster or slower</a:t>
            </a:r>
            <a:r>
              <a:rPr lang="en-US" sz="1600" dirty="0" smtClean="0"/>
              <a:t> </a:t>
            </a:r>
            <a:br>
              <a:rPr lang="en-US" sz="1600" dirty="0" smtClean="0"/>
            </a:br>
            <a:endParaRPr lang="en-US" sz="1600" dirty="0" smtClean="0"/>
          </a:p>
          <a:p>
            <a:pPr marL="285750" indent="-285750">
              <a:buFont typeface="Arial" panose="020B0604020202020204" pitchFamily="34" charset="0"/>
              <a:buChar char="•"/>
            </a:pPr>
            <a:r>
              <a:rPr lang="en-US" sz="1600" dirty="0" smtClean="0"/>
              <a:t>when the price is predicted to move favorably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while the price is predicted to move away :</a:t>
            </a:r>
          </a:p>
          <a:p>
            <a:pPr marL="0" indent="0"/>
            <a:endParaRPr lang="en-US" sz="1600" dirty="0"/>
          </a:p>
          <a:p>
            <a:pPr marL="0" indent="0"/>
            <a:endParaRPr lang="en-US" sz="1600" b="1" u="sng" dirty="0" smtClean="0"/>
          </a:p>
        </p:txBody>
      </p:sp>
      <p:grpSp>
        <p:nvGrpSpPr>
          <p:cNvPr id="19" name="Group 18"/>
          <p:cNvGrpSpPr/>
          <p:nvPr/>
        </p:nvGrpSpPr>
        <p:grpSpPr>
          <a:xfrm>
            <a:off x="1547664" y="4228434"/>
            <a:ext cx="5256584" cy="1576830"/>
            <a:chOff x="1331640" y="4012410"/>
            <a:chExt cx="5256584" cy="1576830"/>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012410"/>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5105760" y="4607898"/>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3" name="Left Arrow 12"/>
            <p:cNvSpPr/>
            <p:nvPr/>
          </p:nvSpPr>
          <p:spPr>
            <a:xfrm>
              <a:off x="1331640" y="4588474"/>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14" name="TextBox 13"/>
            <p:cNvSpPr txBox="1"/>
            <p:nvPr/>
          </p:nvSpPr>
          <p:spPr>
            <a:xfrm>
              <a:off x="1907704" y="4269344"/>
              <a:ext cx="809837" cy="338554"/>
            </a:xfrm>
            <a:prstGeom prst="rect">
              <a:avLst/>
            </a:prstGeom>
            <a:noFill/>
          </p:spPr>
          <p:txBody>
            <a:bodyPr wrap="none" rtlCol="0">
              <a:spAutoFit/>
            </a:bodyPr>
            <a:lstStyle/>
            <a:p>
              <a:r>
                <a:rPr lang="en-US" sz="1600" dirty="0" smtClean="0"/>
                <a:t>Slower</a:t>
              </a:r>
              <a:endParaRPr lang="en-US" sz="1600" dirty="0"/>
            </a:p>
          </p:txBody>
        </p:sp>
        <p:sp>
          <p:nvSpPr>
            <p:cNvPr id="15" name="TextBox 14"/>
            <p:cNvSpPr txBox="1"/>
            <p:nvPr/>
          </p:nvSpPr>
          <p:spPr>
            <a:xfrm>
              <a:off x="5317611" y="4269344"/>
              <a:ext cx="766557" cy="338554"/>
            </a:xfrm>
            <a:prstGeom prst="rect">
              <a:avLst/>
            </a:prstGeom>
            <a:noFill/>
          </p:spPr>
          <p:txBody>
            <a:bodyPr wrap="none" rtlCol="0">
              <a:spAutoFit/>
            </a:bodyPr>
            <a:lstStyle/>
            <a:p>
              <a:r>
                <a:rPr lang="en-US" sz="1600" dirty="0" smtClean="0"/>
                <a:t>Faster</a:t>
              </a:r>
              <a:endParaRPr lang="en-US" sz="1600" dirty="0"/>
            </a:p>
          </p:txBody>
        </p:sp>
      </p:grpSp>
      <p:sp>
        <p:nvSpPr>
          <p:cNvPr id="16" name="Left Arrow 15"/>
          <p:cNvSpPr/>
          <p:nvPr/>
        </p:nvSpPr>
        <p:spPr>
          <a:xfrm>
            <a:off x="4982896" y="2420888"/>
            <a:ext cx="11012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Slower</a:t>
            </a:r>
            <a:endParaRPr lang="en-US" sz="1400" dirty="0"/>
          </a:p>
        </p:txBody>
      </p:sp>
      <p:sp>
        <p:nvSpPr>
          <p:cNvPr id="18" name="Right Arrow 17"/>
          <p:cNvSpPr/>
          <p:nvPr/>
        </p:nvSpPr>
        <p:spPr>
          <a:xfrm>
            <a:off x="4982896" y="3016376"/>
            <a:ext cx="11732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Faster</a:t>
            </a:r>
            <a:endParaRPr lang="en-US" sz="1600" dirty="0"/>
          </a:p>
        </p:txBody>
      </p:sp>
    </p:spTree>
    <p:extLst>
      <p:ext uri="{BB962C8B-B14F-4D97-AF65-F5344CB8AC3E}">
        <p14:creationId xmlns:p14="http://schemas.microsoft.com/office/powerpoint/2010/main" val="442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12. Conclusions and Takeaways</a:t>
            </a:r>
            <a:endParaRPr lang="en-US" dirty="0"/>
          </a:p>
        </p:txBody>
      </p:sp>
      <p:sp>
        <p:nvSpPr>
          <p:cNvPr id="7" name="Content Placeholder 1"/>
          <p:cNvSpPr txBox="1">
            <a:spLocks/>
          </p:cNvSpPr>
          <p:nvPr/>
        </p:nvSpPr>
        <p:spPr>
          <a:xfrm>
            <a:off x="251520" y="1628800"/>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Supervised ML (Machine Learning) is </a:t>
            </a:r>
            <a:r>
              <a:rPr lang="en-US" sz="1600" b="1" dirty="0" smtClean="0">
                <a:solidFill>
                  <a:srgbClr val="0070C0"/>
                </a:solidFill>
              </a:rPr>
              <a:t>data driven </a:t>
            </a:r>
            <a:r>
              <a:rPr lang="en-US" sz="1600" dirty="0" smtClean="0"/>
              <a:t>and thus the </a:t>
            </a:r>
            <a:r>
              <a:rPr lang="en-US" sz="1600" b="1" dirty="0" smtClean="0">
                <a:solidFill>
                  <a:srgbClr val="0070C0"/>
                </a:solidFill>
              </a:rPr>
              <a:t>data is the most important component</a:t>
            </a:r>
            <a:r>
              <a:rPr lang="en-US" sz="1600" dirty="0" smtClean="0"/>
              <a:t>. Spend most of the time (~80%) in sourcing, cleaning, pre-processing the data to useful features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smtClean="0">
                <a:solidFill>
                  <a:srgbClr val="0070C0"/>
                </a:solidFill>
              </a:rPr>
              <a:t>GIGO (Garbage In Garbage Out)</a:t>
            </a:r>
            <a:r>
              <a:rPr lang="en-US" sz="1600" dirty="0" smtClean="0"/>
              <a:t>. No matter how powerful is the ML model, if the data is not relevant, the results will not be good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The ML </a:t>
            </a:r>
            <a:r>
              <a:rPr lang="en-US" sz="1600" b="1" dirty="0" smtClean="0">
                <a:solidFill>
                  <a:srgbClr val="0070C0"/>
                </a:solidFill>
              </a:rPr>
              <a:t>models are generic </a:t>
            </a:r>
            <a:r>
              <a:rPr lang="en-US" sz="1600" dirty="0" smtClean="0"/>
              <a:t>and they </a:t>
            </a:r>
            <a:r>
              <a:rPr lang="en-US" sz="1600" b="1" dirty="0" smtClean="0">
                <a:solidFill>
                  <a:srgbClr val="0070C0"/>
                </a:solidFill>
              </a:rPr>
              <a:t>learn the knowledge from the data</a:t>
            </a:r>
            <a:r>
              <a:rPr lang="en-US" sz="1600" dirty="0" smtClean="0"/>
              <a:t> (e.g. use other TA features such as SMA, RSI for </a:t>
            </a:r>
            <a:r>
              <a:rPr lang="en-US" sz="1600" dirty="0"/>
              <a:t>longer </a:t>
            </a:r>
            <a:r>
              <a:rPr lang="en-US" sz="1600" dirty="0" smtClean="0"/>
              <a:t>time horizon prediction). Hence it requires </a:t>
            </a:r>
            <a:r>
              <a:rPr lang="en-US" sz="1600" b="1" dirty="0" smtClean="0">
                <a:solidFill>
                  <a:srgbClr val="0070C0"/>
                </a:solidFill>
              </a:rPr>
              <a:t>Domain Knowledge </a:t>
            </a:r>
            <a:r>
              <a:rPr lang="en-US" sz="1600" dirty="0" smtClean="0"/>
              <a:t>to formulate the right dataset and features in many applications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ML models </a:t>
            </a:r>
            <a:r>
              <a:rPr lang="en-US" sz="1600" dirty="0"/>
              <a:t>learn the </a:t>
            </a:r>
            <a:r>
              <a:rPr lang="en-US" sz="1600" b="1" dirty="0">
                <a:solidFill>
                  <a:srgbClr val="0070C0"/>
                </a:solidFill>
              </a:rPr>
              <a:t>relationship </a:t>
            </a:r>
            <a:r>
              <a:rPr lang="en-US" sz="1600" b="1" dirty="0" smtClean="0">
                <a:solidFill>
                  <a:srgbClr val="0070C0"/>
                </a:solidFill>
              </a:rPr>
              <a:t>between the input features and the target</a:t>
            </a:r>
            <a:r>
              <a:rPr lang="en-US" sz="1600" dirty="0" smtClean="0"/>
              <a:t>. </a:t>
            </a:r>
            <a:r>
              <a:rPr lang="en-US" sz="1600" b="1" dirty="0" smtClean="0">
                <a:solidFill>
                  <a:srgbClr val="0070C0"/>
                </a:solidFill>
              </a:rPr>
              <a:t>If there are well-known relationship (rules or formulas) between them, </a:t>
            </a:r>
            <a:r>
              <a:rPr lang="en-US" sz="1600" b="1" dirty="0">
                <a:solidFill>
                  <a:srgbClr val="0070C0"/>
                </a:solidFill>
              </a:rPr>
              <a:t>no </a:t>
            </a:r>
            <a:r>
              <a:rPr lang="en-US" sz="1600" b="1" dirty="0" smtClean="0">
                <a:solidFill>
                  <a:srgbClr val="0070C0"/>
                </a:solidFill>
              </a:rPr>
              <a:t>need to use ML</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If the input and target </a:t>
            </a:r>
            <a:r>
              <a:rPr lang="en-US" sz="1600" b="1" dirty="0" smtClean="0">
                <a:solidFill>
                  <a:srgbClr val="0070C0"/>
                </a:solidFill>
              </a:rPr>
              <a:t>relationship doesn’t exist</a:t>
            </a:r>
            <a:r>
              <a:rPr lang="en-US" sz="1600" b="1" dirty="0">
                <a:solidFill>
                  <a:srgbClr val="0070C0"/>
                </a:solidFill>
              </a:rPr>
              <a:t>, </a:t>
            </a:r>
            <a:r>
              <a:rPr lang="en-US" sz="1600" b="1" dirty="0" smtClean="0">
                <a:solidFill>
                  <a:srgbClr val="0070C0"/>
                </a:solidFill>
              </a:rPr>
              <a:t>the </a:t>
            </a:r>
            <a:r>
              <a:rPr lang="en-US" sz="1600" b="1" dirty="0">
                <a:solidFill>
                  <a:srgbClr val="0070C0"/>
                </a:solidFill>
              </a:rPr>
              <a:t>ML models </a:t>
            </a:r>
            <a:r>
              <a:rPr lang="en-US" sz="1600" b="1" dirty="0" smtClean="0">
                <a:solidFill>
                  <a:srgbClr val="0070C0"/>
                </a:solidFill>
              </a:rPr>
              <a:t>won’t </a:t>
            </a:r>
            <a:r>
              <a:rPr lang="en-US" sz="1600" b="1" dirty="0">
                <a:solidFill>
                  <a:srgbClr val="0070C0"/>
                </a:solidFill>
              </a:rPr>
              <a:t>suggest </a:t>
            </a:r>
            <a:r>
              <a:rPr lang="en-US" sz="1600" b="1" dirty="0" smtClean="0">
                <a:solidFill>
                  <a:srgbClr val="0070C0"/>
                </a:solidFill>
              </a:rPr>
              <a:t>what </a:t>
            </a:r>
            <a:r>
              <a:rPr lang="en-US" sz="1600" b="1" dirty="0">
                <a:solidFill>
                  <a:srgbClr val="0070C0"/>
                </a:solidFill>
              </a:rPr>
              <a:t>data features </a:t>
            </a:r>
            <a:r>
              <a:rPr lang="en-US" sz="1600" b="1" dirty="0" smtClean="0">
                <a:solidFill>
                  <a:srgbClr val="0070C0"/>
                </a:solidFill>
              </a:rPr>
              <a:t>to use</a:t>
            </a:r>
            <a:r>
              <a:rPr lang="en-US" sz="1600" dirty="0" smtClean="0"/>
              <a:t>, worst still, it may </a:t>
            </a:r>
            <a:r>
              <a:rPr lang="en-US" sz="1600" b="1" dirty="0" smtClean="0">
                <a:solidFill>
                  <a:srgbClr val="0070C0"/>
                </a:solidFill>
              </a:rPr>
              <a:t>“over fit” the data with a false relationship</a:t>
            </a:r>
            <a:r>
              <a:rPr lang="en-US" sz="1600" dirty="0" smtClean="0"/>
              <a:t>. </a:t>
            </a:r>
            <a:endParaRPr lang="en-US" sz="1600" b="1" u="sng" dirty="0" smtClean="0"/>
          </a:p>
        </p:txBody>
      </p:sp>
    </p:spTree>
    <p:extLst>
      <p:ext uri="{BB962C8B-B14F-4D97-AF65-F5344CB8AC3E}">
        <p14:creationId xmlns:p14="http://schemas.microsoft.com/office/powerpoint/2010/main" val="12029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6" name="TextBox 5"/>
          <p:cNvSpPr txBox="1"/>
          <p:nvPr/>
        </p:nvSpPr>
        <p:spPr>
          <a:xfrm>
            <a:off x="674068" y="2132856"/>
            <a:ext cx="3096344" cy="1754326"/>
          </a:xfrm>
          <a:prstGeom prst="rect">
            <a:avLst/>
          </a:prstGeom>
          <a:noFill/>
        </p:spPr>
        <p:txBody>
          <a:bodyPr wrap="square" rtlCol="0">
            <a:spAutoFit/>
          </a:bodyPr>
          <a:lstStyle/>
          <a:p>
            <a:r>
              <a:rPr lang="en-US" sz="1800" b="1" dirty="0">
                <a:solidFill>
                  <a:srgbClr val="0070C0"/>
                </a:solidFill>
                <a:latin typeface="Arial"/>
                <a:ea typeface="+mn-ea"/>
                <a:cs typeface="Arial"/>
              </a:rPr>
              <a:t>Order Book Imbalance</a:t>
            </a:r>
            <a:r>
              <a:rPr lang="en-US" sz="1800" dirty="0">
                <a:latin typeface="Arial"/>
                <a:ea typeface="+mn-ea"/>
                <a:cs typeface="Arial"/>
              </a:rPr>
              <a:t> in different levels (L1, L2, L3) </a:t>
            </a:r>
            <a:r>
              <a:rPr lang="en-US" sz="1800" dirty="0" smtClean="0">
                <a:latin typeface="Arial"/>
                <a:ea typeface="+mn-ea"/>
                <a:cs typeface="Arial"/>
              </a:rPr>
              <a:t>exhibit linearly patterns which are the candidates to apply PCA to reduce the dimensions</a:t>
            </a:r>
            <a:endParaRPr lang="en-US" sz="1800" dirty="0">
              <a:latin typeface="Arial"/>
              <a:ea typeface="+mn-ea"/>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40105"/>
            <a:ext cx="4305184" cy="390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5576" y="4581128"/>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Tree>
    <p:extLst>
      <p:ext uri="{BB962C8B-B14F-4D97-AF65-F5344CB8AC3E}">
        <p14:creationId xmlns:p14="http://schemas.microsoft.com/office/powerpoint/2010/main" val="15892921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7624" y="5733256"/>
            <a:ext cx="5562933" cy="707886"/>
          </a:xfrm>
          <a:prstGeom prst="rect">
            <a:avLst/>
          </a:prstGeom>
          <a:noFill/>
        </p:spPr>
        <p:txBody>
          <a:bodyPr wrap="none" rtlCol="0">
            <a:spAutoFit/>
          </a:bodyPr>
          <a:lstStyle/>
          <a:p>
            <a:r>
              <a:rPr lang="en-US" sz="2000" dirty="0" smtClean="0"/>
              <a:t>Example: </a:t>
            </a:r>
            <a:r>
              <a:rPr lang="en-US" sz="2000" dirty="0">
                <a:hlinkClick r:id="rId4"/>
              </a:rPr>
              <a:t>Visualizing the stock market structure</a:t>
            </a:r>
            <a:endParaRPr lang="en-US" sz="2000" dirty="0"/>
          </a:p>
          <a:p>
            <a:endParaRPr lang="en-US" sz="2000" dirty="0"/>
          </a:p>
        </p:txBody>
      </p:sp>
    </p:spTree>
    <p:extLst>
      <p:ext uri="{BB962C8B-B14F-4D97-AF65-F5344CB8AC3E}">
        <p14:creationId xmlns:p14="http://schemas.microsoft.com/office/powerpoint/2010/main" val="36433488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Colorize Black &amp; White Photos</a:t>
            </a:r>
            <a:endParaRPr lang="en-US" sz="18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2494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68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33752310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467544" y="1916832"/>
            <a:ext cx="3384376"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car license plate</a:t>
            </a:r>
            <a:r>
              <a:rPr lang="en-US" sz="1800" dirty="0" smtClean="0"/>
              <a:t> from the photos</a:t>
            </a:r>
          </a:p>
          <a:p>
            <a:pPr marL="0" indent="0"/>
            <a:endParaRPr lang="en-US" sz="1800" dirty="0"/>
          </a:p>
          <a:p>
            <a:pPr marL="0" indent="0"/>
            <a:r>
              <a:rPr lang="en-US" sz="1800" dirty="0" smtClean="0"/>
              <a:t>My classmate spent </a:t>
            </a:r>
            <a:r>
              <a:rPr lang="en-US" sz="1800" b="1" dirty="0" smtClean="0">
                <a:solidFill>
                  <a:srgbClr val="0070C0"/>
                </a:solidFill>
              </a:rPr>
              <a:t>6 months </a:t>
            </a:r>
            <a:r>
              <a:rPr lang="en-US" sz="1800" dirty="0" smtClean="0"/>
              <a:t>in his final year project back in 2000 which involve image processing (edge detection) and describe all the shapes</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pSp>
        <p:nvGrpSpPr>
          <p:cNvPr id="4" name="Group 3"/>
          <p:cNvGrpSpPr/>
          <p:nvPr/>
        </p:nvGrpSpPr>
        <p:grpSpPr>
          <a:xfrm>
            <a:off x="4067944" y="1916832"/>
            <a:ext cx="4486275" cy="3333750"/>
            <a:chOff x="4067944" y="1916832"/>
            <a:chExt cx="4486275" cy="3333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916832"/>
              <a:ext cx="448627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06" y="4991075"/>
              <a:ext cx="12763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83555" y="4653136"/>
              <a:ext cx="1048685" cy="338554"/>
            </a:xfrm>
            <a:prstGeom prst="rect">
              <a:avLst/>
            </a:prstGeom>
            <a:solidFill>
              <a:schemeClr val="tx1"/>
            </a:solidFill>
          </p:spPr>
          <p:txBody>
            <a:bodyPr wrap="none" rtlCol="0">
              <a:spAutoFit/>
            </a:bodyPr>
            <a:lstStyle/>
            <a:p>
              <a:r>
                <a:rPr lang="en-US" sz="1600" dirty="0" smtClean="0">
                  <a:solidFill>
                    <a:schemeClr val="bg1"/>
                  </a:solidFill>
                </a:rPr>
                <a:t>Speeding</a:t>
              </a:r>
              <a:endParaRPr lang="en-US" sz="1800" dirty="0">
                <a:solidFill>
                  <a:schemeClr val="bg1"/>
                </a:solidFill>
              </a:endParaRPr>
            </a:p>
          </p:txBody>
        </p:sp>
      </p:grpSp>
    </p:spTree>
    <p:extLst>
      <p:ext uri="{BB962C8B-B14F-4D97-AF65-F5344CB8AC3E}">
        <p14:creationId xmlns:p14="http://schemas.microsoft.com/office/powerpoint/2010/main" val="13609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827584" y="1772816"/>
            <a:ext cx="7416824"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hand-written</a:t>
            </a:r>
            <a:r>
              <a:rPr lang="en-US" sz="1800" dirty="0" smtClean="0"/>
              <a:t> zip code and route the mails accordingly</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
        <p:nvSpPr>
          <p:cNvPr id="8" name="TextBox 7"/>
          <p:cNvSpPr txBox="1"/>
          <p:nvPr/>
        </p:nvSpPr>
        <p:spPr>
          <a:xfrm>
            <a:off x="1150669" y="5784780"/>
            <a:ext cx="3826689" cy="369332"/>
          </a:xfrm>
          <a:prstGeom prst="rect">
            <a:avLst/>
          </a:prstGeom>
          <a:noFill/>
        </p:spPr>
        <p:txBody>
          <a:bodyPr wrap="none" rtlCol="0">
            <a:spAutoFit/>
          </a:bodyPr>
          <a:lstStyle/>
          <a:p>
            <a:r>
              <a:rPr lang="en-US" sz="1800" dirty="0" smtClean="0"/>
              <a:t>Code Example: </a:t>
            </a:r>
            <a:r>
              <a:rPr lang="en-US" sz="1800" dirty="0" smtClean="0">
                <a:hlinkClick r:id="rId2"/>
              </a:rPr>
              <a:t>Digits Classification</a:t>
            </a:r>
            <a:endParaRPr lang="en-US" sz="1800" dirty="0"/>
          </a:p>
        </p:txBody>
      </p:sp>
      <p:sp>
        <p:nvSpPr>
          <p:cNvPr id="9" name="Sun 8"/>
          <p:cNvSpPr/>
          <p:nvPr/>
        </p:nvSpPr>
        <p:spPr bwMode="auto">
          <a:xfrm>
            <a:off x="466532" y="5681414"/>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postal code mai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420888"/>
            <a:ext cx="3543697" cy="2875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美國郵區編號- 维基百科，自由的百科全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27" y="2564904"/>
            <a:ext cx="3680797" cy="252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602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Satellite </a:t>
            </a:r>
            <a:r>
              <a:rPr lang="en-US" dirty="0"/>
              <a:t>image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43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hlinkClick r:id="rId2"/>
              </a:rPr>
              <a:t>CNN </a:t>
            </a:r>
            <a:r>
              <a:rPr lang="en-US" sz="1800" dirty="0" smtClean="0">
                <a:hlinkClick r:id="rId2"/>
              </a:rPr>
              <a:t>analyzing charts like </a:t>
            </a:r>
            <a:r>
              <a:rPr lang="en-US" sz="1800" b="1" dirty="0" smtClean="0">
                <a:solidFill>
                  <a:srgbClr val="0070C0"/>
                </a:solidFill>
                <a:hlinkClick r:id="rId2"/>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187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Face Recognition</a:t>
            </a:r>
            <a:endParaRPr lang="en-US" dirty="0"/>
          </a:p>
        </p:txBody>
      </p:sp>
      <p:sp>
        <p:nvSpPr>
          <p:cNvPr id="7" name="Content Placeholder 1"/>
          <p:cNvSpPr txBox="1">
            <a:spLocks/>
          </p:cNvSpPr>
          <p:nvPr/>
        </p:nvSpPr>
        <p:spPr>
          <a:xfrm>
            <a:off x="10690" y="1722326"/>
            <a:ext cx="5137374" cy="98659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dirty="0" smtClean="0"/>
              <a:t>Limitation of Face Recognition – people </a:t>
            </a:r>
            <a:r>
              <a:rPr lang="en-US" sz="1600" b="1" dirty="0" smtClean="0">
                <a:solidFill>
                  <a:srgbClr val="0070C0"/>
                </a:solidFill>
              </a:rPr>
              <a:t>wearing masks</a:t>
            </a:r>
            <a:r>
              <a:rPr lang="en-US" sz="1600" dirty="0" smtClean="0"/>
              <a:t> or with </a:t>
            </a:r>
            <a:r>
              <a:rPr lang="en-US" sz="1600" b="1" dirty="0" smtClean="0">
                <a:solidFill>
                  <a:srgbClr val="0070C0"/>
                </a:solidFill>
              </a:rPr>
              <a:t>paintings</a:t>
            </a:r>
          </a:p>
          <a:p>
            <a:pPr marL="457200" lvl="1" indent="0">
              <a:buNone/>
            </a:pPr>
            <a:endParaRPr lang="en-US" sz="1600" dirty="0" smtClean="0">
              <a:hlinkClick r:id=""/>
            </a:endParaRPr>
          </a:p>
          <a:p>
            <a:pPr marL="457200" lvl="1" indent="0">
              <a:buNone/>
            </a:pPr>
            <a:r>
              <a:rPr lang="en-US" sz="1600" dirty="0" smtClean="0">
                <a:hlinkClick r:id=""/>
              </a:rPr>
              <a:t>With </a:t>
            </a:r>
            <a:r>
              <a:rPr lang="en-US" sz="1600" dirty="0">
                <a:hlinkClick r:id="rId2"/>
              </a:rPr>
              <a:t>painted faces, artists fight facial recognition tech</a:t>
            </a:r>
            <a:endParaRPr lang="en-US" sz="1600" dirty="0"/>
          </a:p>
          <a:p>
            <a:pPr marL="457200" lvl="1" indent="0">
              <a:buNone/>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167" y="3356992"/>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40285" y="5524588"/>
            <a:ext cx="3384376" cy="707886"/>
          </a:xfrm>
          <a:prstGeom prst="rect">
            <a:avLst/>
          </a:prstGeom>
          <a:noFill/>
        </p:spPr>
        <p:txBody>
          <a:bodyPr wrap="square" rtlCol="0">
            <a:spAutoFit/>
          </a:bodyPr>
          <a:lstStyle/>
          <a:p>
            <a:pPr marL="0" lvl="1"/>
            <a:r>
              <a:rPr lang="en-US" sz="1600" dirty="0">
                <a:solidFill>
                  <a:srgbClr val="FFC000"/>
                </a:solidFill>
                <a:hlinkClick r:id="rId4"/>
              </a:rPr>
              <a:t>How to send Winnie-the-Pooh</a:t>
            </a:r>
            <a:endParaRPr lang="en-US" sz="1600" dirty="0">
              <a:solidFill>
                <a:srgbClr val="FFC000"/>
              </a:solidFill>
            </a:endParaRPr>
          </a:p>
          <a:p>
            <a:endParaRPr lang="en-US" dirty="0"/>
          </a:p>
        </p:txBody>
      </p:sp>
      <p:sp>
        <p:nvSpPr>
          <p:cNvPr id="9" name="Right Arrow 8"/>
          <p:cNvSpPr/>
          <p:nvPr/>
        </p:nvSpPr>
        <p:spPr bwMode="auto">
          <a:xfrm>
            <a:off x="611560" y="5473645"/>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3521789"/>
            <a:ext cx="3402907" cy="195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ovid mas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3471" y="169871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5005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People Recognition</a:t>
            </a:r>
            <a:endParaRPr lang="en-US" dirty="0"/>
          </a:p>
        </p:txBody>
      </p:sp>
      <p:sp>
        <p:nvSpPr>
          <p:cNvPr id="7" name="Content Placeholder 1"/>
          <p:cNvSpPr txBox="1">
            <a:spLocks/>
          </p:cNvSpPr>
          <p:nvPr/>
        </p:nvSpPr>
        <p:spPr>
          <a:xfrm>
            <a:off x="395535" y="1700808"/>
            <a:ext cx="8194129"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80928"/>
            <a:ext cx="54578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3366" y="1672144"/>
            <a:ext cx="8253090" cy="1477328"/>
          </a:xfrm>
          <a:prstGeom prst="rect">
            <a:avLst/>
          </a:prstGeom>
        </p:spPr>
        <p:txBody>
          <a:bodyPr wrap="square">
            <a:spAutoFit/>
          </a:bodyPr>
          <a:lstStyle/>
          <a:p>
            <a:r>
              <a:rPr lang="en-US" sz="1800" dirty="0" smtClean="0">
                <a:hlinkClick r:id="rId3"/>
              </a:rPr>
              <a:t>Surveillance </a:t>
            </a:r>
            <a:r>
              <a:rPr lang="en-US" sz="1800" dirty="0">
                <a:hlinkClick r:id="rId3"/>
              </a:rPr>
              <a:t>camera technology that can </a:t>
            </a:r>
            <a:r>
              <a:rPr lang="en-US" sz="1800" dirty="0" smtClean="0">
                <a:hlinkClick r:id="rId3"/>
              </a:rPr>
              <a:t>recognize </a:t>
            </a:r>
            <a:r>
              <a:rPr lang="en-US" sz="1800" dirty="0">
                <a:hlinkClick r:id="rId3"/>
              </a:rPr>
              <a:t>you just from how you </a:t>
            </a:r>
            <a:r>
              <a:rPr lang="en-US" sz="1800" dirty="0" smtClean="0">
                <a:hlinkClick r:id="rId3"/>
              </a:rPr>
              <a:t>walk</a:t>
            </a:r>
            <a:endParaRPr lang="en-US" sz="1800" dirty="0" smtClean="0"/>
          </a:p>
          <a:p>
            <a:endParaRPr lang="en-US" sz="1800" dirty="0"/>
          </a:p>
          <a:p>
            <a:r>
              <a:rPr lang="en-US" sz="1800" dirty="0" smtClean="0"/>
              <a:t>Where is the labelled training dataset (</a:t>
            </a:r>
            <a:r>
              <a:rPr lang="en-US" sz="1800" b="1" dirty="0" smtClean="0">
                <a:solidFill>
                  <a:srgbClr val="00B0F0"/>
                </a:solidFill>
              </a:rPr>
              <a:t>Walking Style -&gt; Name</a:t>
            </a:r>
            <a:r>
              <a:rPr lang="en-US" sz="1800" dirty="0" smtClean="0"/>
              <a:t>) coming from?</a:t>
            </a:r>
          </a:p>
          <a:p>
            <a:endParaRPr lang="en-US" sz="1800" dirty="0" smtClean="0"/>
          </a:p>
          <a:p>
            <a:endParaRPr lang="en-US" sz="1800" dirty="0"/>
          </a:p>
        </p:txBody>
      </p:sp>
      <p:sp>
        <p:nvSpPr>
          <p:cNvPr id="4" name="TextBox 3"/>
          <p:cNvSpPr txBox="1"/>
          <p:nvPr/>
        </p:nvSpPr>
        <p:spPr>
          <a:xfrm>
            <a:off x="290141" y="2852936"/>
            <a:ext cx="3057723" cy="2800767"/>
          </a:xfrm>
          <a:prstGeom prst="rect">
            <a:avLst/>
          </a:prstGeom>
          <a:noFill/>
        </p:spPr>
        <p:txBody>
          <a:bodyPr wrap="square" rtlCol="0">
            <a:spAutoFit/>
          </a:bodyPr>
          <a:lstStyle/>
          <a:p>
            <a:pPr marL="342900" indent="-342900">
              <a:buFont typeface="Arial" panose="020B0604020202020204" pitchFamily="34" charset="0"/>
              <a:buChar char="•"/>
            </a:pPr>
            <a:r>
              <a:rPr lang="en-US" sz="1600" b="1" dirty="0" smtClean="0"/>
              <a:t>Shops</a:t>
            </a:r>
            <a:r>
              <a:rPr lang="en-US" sz="1600" dirty="0" smtClean="0"/>
              <a:t>: electronic payment + shops cameras</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Security check</a:t>
            </a:r>
            <a:r>
              <a:rPr lang="en-US" sz="1600" dirty="0" smtClean="0"/>
              <a:t>: in airports, train stations when pass through the security gate</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Name-registered </a:t>
            </a:r>
            <a:r>
              <a:rPr lang="en-US" sz="1600" b="1" dirty="0" smtClean="0"/>
              <a:t>phone (China</a:t>
            </a:r>
            <a:r>
              <a:rPr lang="en-US" sz="1600" b="1" dirty="0"/>
              <a:t>): </a:t>
            </a:r>
            <a:r>
              <a:rPr lang="en-US" sz="1600" dirty="0" smtClean="0"/>
              <a:t>named-phone </a:t>
            </a:r>
            <a:r>
              <a:rPr lang="en-US" sz="1600" dirty="0"/>
              <a:t>GPS + </a:t>
            </a:r>
            <a:r>
              <a:rPr lang="en-US" sz="1600" dirty="0" smtClean="0"/>
              <a:t>street cameras</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944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a:hlinkClick r:id="rId3"/>
          </p:cNvPr>
          <p:cNvSpPr txBox="1">
            <a:spLocks/>
          </p:cNvSpPr>
          <p:nvPr/>
        </p:nvSpPr>
        <p:spPr>
          <a:xfrm>
            <a:off x="1763688" y="5229200"/>
            <a:ext cx="540060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err="1" smtClean="0"/>
              <a:t>StyleGAN</a:t>
            </a:r>
            <a:r>
              <a:rPr lang="en-US" sz="1800" dirty="0" smtClean="0"/>
              <a:t>: </a:t>
            </a:r>
            <a:r>
              <a:rPr lang="en-US" sz="1800" dirty="0" smtClean="0">
                <a:hlinkClick r:id="rId4"/>
              </a:rPr>
              <a:t>Which face is real ??</a:t>
            </a:r>
            <a:endParaRPr lang="en-US" sz="1800" dirty="0" smtClean="0"/>
          </a:p>
          <a:p>
            <a:pPr marL="0" lvl="1" indent="0">
              <a:buClrTx/>
              <a:buNone/>
            </a:pPr>
            <a:r>
              <a:rPr lang="en-US" sz="1600" dirty="0" smtClean="0">
                <a:hlinkClick r:id="rId5"/>
              </a:rPr>
              <a:t>AI Creates Fashion Model with Custom Outfits and Poses </a:t>
            </a:r>
            <a:endParaRPr lang="en-US" sz="1600" dirty="0" smtClean="0"/>
          </a:p>
          <a:p>
            <a:pPr marL="0" lvl="1" indent="0">
              <a:buClrTx/>
              <a:buNone/>
            </a:pPr>
            <a:r>
              <a:rPr lang="en-US" sz="1600" dirty="0" smtClean="0">
                <a:hlinkClick r:id="rId3"/>
              </a:rPr>
              <a:t>Other GANs Applications</a:t>
            </a:r>
            <a:endParaRPr lang="en-US" sz="1400" dirty="0"/>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634787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9165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p:cNvSpPr txBox="1">
            <a:spLocks/>
          </p:cNvSpPr>
          <p:nvPr/>
        </p:nvSpPr>
        <p:spPr>
          <a:xfrm>
            <a:off x="2267744" y="5551301"/>
            <a:ext cx="3888432" cy="52205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hlinkClick r:id="rId3"/>
              </a:rPr>
              <a:t>Infernal Affairs 2020 GANs version</a:t>
            </a:r>
            <a:endParaRPr lang="en-US" sz="1800" dirty="0" smtClean="0"/>
          </a:p>
          <a:p>
            <a:pPr marL="0" lvl="1" indent="0">
              <a:buClrTx/>
              <a:buNone/>
            </a:pPr>
            <a:r>
              <a:rPr lang="en-US" sz="1800" b="1" dirty="0" smtClean="0"/>
              <a:t>Actors</a:t>
            </a:r>
            <a:r>
              <a:rPr lang="en-US" sz="1800" dirty="0" smtClean="0"/>
              <a:t>: Andy Lau &amp; Tony Leung ??</a:t>
            </a:r>
            <a:endParaRPr lang="en-US" sz="1600" dirty="0"/>
          </a:p>
        </p:txBody>
      </p:sp>
      <p:pic>
        <p:nvPicPr>
          <p:cNvPr id="1026" name="Picture 2" descr="Amazon.com: INFERNAL AFFAIRS (BLU-RAY): Movies &amp; TV"/>
          <p:cNvPicPr>
            <a:picLocks noChangeAspect="1" noChangeArrowheads="1"/>
          </p:cNvPicPr>
          <p:nvPr/>
        </p:nvPicPr>
        <p:blipFill rotWithShape="1">
          <a:blip r:embed="rId4">
            <a:extLst>
              <a:ext uri="{28A0092B-C50C-407E-A947-70E740481C1C}">
                <a14:useLocalDpi xmlns:a14="http://schemas.microsoft.com/office/drawing/2010/main" val="0"/>
              </a:ext>
            </a:extLst>
          </a:blip>
          <a:srcRect b="7941"/>
          <a:stretch/>
        </p:blipFill>
        <p:spPr bwMode="auto">
          <a:xfrm>
            <a:off x="2483768" y="1946523"/>
            <a:ext cx="3257550" cy="3498701"/>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1 3"/>
          <p:cNvSpPr/>
          <p:nvPr/>
        </p:nvSpPr>
        <p:spPr bwMode="auto">
          <a:xfrm>
            <a:off x="6300192" y="2842642"/>
            <a:ext cx="1872208" cy="2098526"/>
          </a:xfrm>
          <a:prstGeom prst="irregularSeal1">
            <a:avLst/>
          </a:prstGeom>
          <a:solidFill>
            <a:srgbClr val="FFC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ea typeface="ＭＳ Ｐゴシック" charset="0"/>
                <a:cs typeface="ＭＳ Ｐゴシック" charset="0"/>
              </a:rPr>
              <a:t>Deep Fake</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334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grpSp>
        <p:nvGrpSpPr>
          <p:cNvPr id="9" name="Group 8"/>
          <p:cNvGrpSpPr/>
          <p:nvPr/>
        </p:nvGrpSpPr>
        <p:grpSpPr>
          <a:xfrm>
            <a:off x="1403648" y="2636912"/>
            <a:ext cx="6096000" cy="3295651"/>
            <a:chOff x="2195736" y="2437208"/>
            <a:chExt cx="6096000" cy="3295651"/>
          </a:xfrm>
        </p:grpSpPr>
        <p:pic>
          <p:nvPicPr>
            <p:cNvPr id="1026" name="Picture 2" descr="真的當過老師他客串周星馳電影爆紅"/>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437208"/>
              <a:ext cx="6096000" cy="3295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01062" y="2505090"/>
              <a:ext cx="4583306" cy="707886"/>
            </a:xfrm>
            <a:prstGeom prst="rect">
              <a:avLst/>
            </a:prstGeom>
            <a:noFill/>
          </p:spPr>
          <p:txBody>
            <a:bodyPr wrap="none" rtlCol="0">
              <a:spAutoFit/>
            </a:bodyPr>
            <a:lstStyle/>
            <a:p>
              <a:r>
                <a:rPr lang="en-US" altLang="zh-TW" sz="2000" dirty="0" smtClean="0">
                  <a:solidFill>
                    <a:schemeClr val="bg1"/>
                  </a:solidFill>
                </a:rPr>
                <a:t>Memory is important in this experiment</a:t>
              </a:r>
            </a:p>
            <a:p>
              <a:r>
                <a:rPr lang="zh-TW" altLang="en-US" sz="2000" dirty="0" smtClean="0">
                  <a:solidFill>
                    <a:schemeClr val="bg1"/>
                  </a:solidFill>
                </a:rPr>
                <a:t>呢</a:t>
              </a:r>
              <a:r>
                <a:rPr lang="zh-TW" altLang="en-US" sz="2000" dirty="0">
                  <a:solidFill>
                    <a:schemeClr val="bg1"/>
                  </a:solidFill>
                </a:rPr>
                <a:t>個實驗最重要係記性</a:t>
              </a:r>
              <a:endParaRPr lang="en-US" sz="2000" dirty="0">
                <a:solidFill>
                  <a:schemeClr val="bg1"/>
                </a:solidFill>
              </a:endParaRPr>
            </a:p>
          </p:txBody>
        </p:sp>
      </p:grpSp>
      <p:sp>
        <p:nvSpPr>
          <p:cNvPr id="10" name="TextBox 9"/>
          <p:cNvSpPr txBox="1"/>
          <p:nvPr/>
        </p:nvSpPr>
        <p:spPr>
          <a:xfrm>
            <a:off x="1907704" y="1904430"/>
            <a:ext cx="4570290" cy="461665"/>
          </a:xfrm>
          <a:prstGeom prst="rect">
            <a:avLst/>
          </a:prstGeom>
          <a:noFill/>
        </p:spPr>
        <p:txBody>
          <a:bodyPr wrap="none" rtlCol="0">
            <a:spAutoFit/>
          </a:bodyPr>
          <a:lstStyle/>
          <a:p>
            <a:r>
              <a:rPr lang="en-US" dirty="0" smtClean="0"/>
              <a:t>Time Series data vs Image Data</a:t>
            </a:r>
            <a:endParaRPr lang="en-US" dirty="0"/>
          </a:p>
        </p:txBody>
      </p:sp>
    </p:spTree>
    <p:extLst>
      <p:ext uri="{BB962C8B-B14F-4D97-AF65-F5344CB8AC3E}">
        <p14:creationId xmlns:p14="http://schemas.microsoft.com/office/powerpoint/2010/main" val="24170851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4500533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5406375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008215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346226" y="5469210"/>
            <a:ext cx="388843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hlinkClick r:id="rId2"/>
              </a:rPr>
              <a:t>Image Analysis</a:t>
            </a:r>
            <a:endParaRPr lang="en-US" sz="1800" dirty="0"/>
          </a:p>
          <a:p>
            <a:pPr marL="285750" indent="-285750">
              <a:buFont typeface="Arial" panose="020B0604020202020204" pitchFamily="34" charset="0"/>
              <a:buChar char="•"/>
            </a:pPr>
            <a:r>
              <a:rPr lang="en-US" sz="1800" dirty="0" smtClean="0">
                <a:hlinkClick r:id="rId3"/>
              </a:rPr>
              <a:t>Natural Language Processing</a:t>
            </a:r>
            <a:endParaRPr lang="en-US" sz="1800" dirty="0" smtClean="0"/>
          </a:p>
          <a:p>
            <a:pPr marL="0" indent="0"/>
            <a:endParaRPr lang="en-US" sz="1800" dirty="0" smtClean="0"/>
          </a:p>
          <a:p>
            <a:pPr marL="0" indent="0"/>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pic>
        <p:nvPicPr>
          <p:cNvPr id="4" name="Picture 2" descr="google CLOUD NATURAL LANGUAGE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189" y="1700808"/>
            <a:ext cx="5479082" cy="358879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1698154" y="5601233"/>
            <a:ext cx="648072" cy="52804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Machine Learning - Cloud</a:t>
            </a:r>
            <a:endParaRPr lang="en-US" kern="0" dirty="0"/>
          </a:p>
        </p:txBody>
      </p:sp>
    </p:spTree>
    <p:extLst>
      <p:ext uri="{BB962C8B-B14F-4D97-AF65-F5344CB8AC3E}">
        <p14:creationId xmlns:p14="http://schemas.microsoft.com/office/powerpoint/2010/main" val="16235559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a:t>
            </a:r>
            <a:r>
              <a:rPr lang="en-US" dirty="0" smtClean="0"/>
              <a:t>– Investments</a:t>
            </a:r>
            <a:endParaRPr lang="en-US" dirty="0"/>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We all know private companies (like Google, Facebook, Amazon, Alibaba, </a:t>
            </a:r>
            <a:r>
              <a:rPr lang="en-US" sz="1800" dirty="0" err="1" smtClean="0"/>
              <a:t>Tencent</a:t>
            </a:r>
            <a:r>
              <a:rPr lang="en-US" sz="1800" dirty="0" smtClean="0"/>
              <a:t> invests a lot of money into AI. </a:t>
            </a:r>
            <a:r>
              <a:rPr lang="en-US" sz="1800" b="1" dirty="0" smtClean="0">
                <a:solidFill>
                  <a:srgbClr val="0070C0"/>
                </a:solidFill>
              </a:rPr>
              <a:t>Government</a:t>
            </a:r>
            <a:r>
              <a:rPr lang="en-US" sz="1800" dirty="0" smtClean="0">
                <a:solidFill>
                  <a:srgbClr val="0070C0"/>
                </a:solidFill>
              </a:rPr>
              <a:t> </a:t>
            </a:r>
            <a:r>
              <a:rPr lang="en-US" sz="1800" dirty="0" smtClean="0"/>
              <a:t>also involves heavily.</a:t>
            </a:r>
          </a:p>
          <a:p>
            <a:pPr marL="0" indent="0"/>
            <a:endParaRPr lang="en-US" sz="1800" dirty="0"/>
          </a:p>
        </p:txBody>
      </p:sp>
      <p:sp>
        <p:nvSpPr>
          <p:cNvPr id="2" name="TextBox 1"/>
          <p:cNvSpPr txBox="1"/>
          <p:nvPr/>
        </p:nvSpPr>
        <p:spPr>
          <a:xfrm>
            <a:off x="378818" y="2564904"/>
            <a:ext cx="4481214" cy="3785652"/>
          </a:xfrm>
          <a:prstGeom prst="rect">
            <a:avLst/>
          </a:prstGeom>
          <a:noFill/>
        </p:spPr>
        <p:txBody>
          <a:bodyPr wrap="square" rtlCol="0">
            <a:spAutoFit/>
          </a:bodyPr>
          <a:lstStyle/>
          <a:p>
            <a:pPr marL="0" indent="0"/>
            <a:r>
              <a:rPr lang="en-US" sz="1600" dirty="0"/>
              <a:t>China moves to create </a:t>
            </a:r>
            <a:r>
              <a:rPr lang="en-US" sz="1600" b="1" dirty="0">
                <a:solidFill>
                  <a:srgbClr val="0070C0"/>
                </a:solidFill>
              </a:rPr>
              <a:t>AI innovation and development pilot zones</a:t>
            </a:r>
            <a:r>
              <a:rPr lang="en-US" sz="1600" dirty="0"/>
              <a:t>. 20 AI pilot zones are targeted by 2023.</a:t>
            </a:r>
          </a:p>
          <a:p>
            <a:pPr marL="0" indent="0"/>
            <a:endParaRPr lang="en-US" sz="1600" dirty="0"/>
          </a:p>
          <a:p>
            <a:pPr marL="285750" indent="-285750">
              <a:buFont typeface="Arial" panose="020B0604020202020204" pitchFamily="34" charset="0"/>
              <a:buChar char="•"/>
            </a:pPr>
            <a:r>
              <a:rPr lang="en-US" sz="1600" dirty="0"/>
              <a:t>AI pilot zones are encouraged to “carry out AI based </a:t>
            </a:r>
            <a:r>
              <a:rPr lang="en-US" sz="1600" dirty="0" smtClean="0"/>
              <a:t>policy and social </a:t>
            </a:r>
            <a:r>
              <a:rPr lang="en-US" sz="1600" dirty="0"/>
              <a:t>experiments” </a:t>
            </a:r>
            <a:r>
              <a:rPr lang="en-US" sz="1600" dirty="0" smtClean="0"/>
              <a:t>ranging </a:t>
            </a:r>
            <a:r>
              <a:rPr lang="en-US" sz="1600" dirty="0"/>
              <a:t>from manufacturing to caring for elderly and </a:t>
            </a:r>
            <a:r>
              <a:rPr lang="en-US" sz="1600" dirty="0" smtClean="0"/>
              <a:t>disabled</a:t>
            </a:r>
            <a:br>
              <a:rPr lang="en-US" sz="1600" dirty="0" smtClean="0"/>
            </a:br>
            <a:endParaRPr lang="en-US" sz="1600" dirty="0"/>
          </a:p>
          <a:p>
            <a:pPr marL="285750" indent="-285750">
              <a:buFont typeface="Arial" panose="020B0604020202020204" pitchFamily="34" charset="0"/>
              <a:buChar char="•"/>
            </a:pPr>
            <a:r>
              <a:rPr lang="en-US" sz="1600" dirty="0" err="1">
                <a:hlinkClick r:id="rId2"/>
              </a:rPr>
              <a:t>Deqing</a:t>
            </a:r>
            <a:r>
              <a:rPr lang="en-US" sz="1600" dirty="0">
                <a:hlinkClick r:id="rId2"/>
              </a:rPr>
              <a:t> County </a:t>
            </a:r>
            <a:r>
              <a:rPr lang="en-US" sz="1600" dirty="0"/>
              <a:t>is cited as an example. The city is expected to focus on autonomous driving and smart </a:t>
            </a:r>
            <a:r>
              <a:rPr lang="en-US" sz="1600" dirty="0" smtClean="0"/>
              <a:t>farming</a:t>
            </a:r>
          </a:p>
          <a:p>
            <a:pPr marL="285750" indent="-285750">
              <a:buFont typeface="Arial" panose="020B0604020202020204" pitchFamily="34" charset="0"/>
              <a:buChar char="•"/>
            </a:pPr>
            <a:endParaRPr lang="en-US" sz="1600" dirty="0"/>
          </a:p>
          <a:p>
            <a:r>
              <a:rPr lang="en-US" sz="1600" dirty="0" smtClean="0"/>
              <a:t>(</a:t>
            </a:r>
            <a:r>
              <a:rPr lang="en-US" sz="1600" b="1" dirty="0" smtClean="0"/>
              <a:t>Source</a:t>
            </a:r>
            <a:r>
              <a:rPr lang="en-US" sz="1600" dirty="0" smtClean="0"/>
              <a:t>: stateof.ai 2020 report)</a:t>
            </a:r>
            <a:endParaRPr lang="en-US" sz="1600" dirty="0"/>
          </a:p>
          <a:p>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96952"/>
            <a:ext cx="3880399" cy="24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8959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grpSp>
        <p:nvGrpSpPr>
          <p:cNvPr id="4" name="Group 3"/>
          <p:cNvGrpSpPr/>
          <p:nvPr/>
        </p:nvGrpSpPr>
        <p:grpSpPr>
          <a:xfrm>
            <a:off x="1907704" y="1916832"/>
            <a:ext cx="5400600" cy="4032126"/>
            <a:chOff x="1907704" y="1916832"/>
            <a:chExt cx="5400600" cy="4032126"/>
          </a:xfrm>
        </p:grpSpPr>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572000" y="5085184"/>
              <a:ext cx="2736304" cy="72008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10637689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523534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29164226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41249779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41147818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19108</TotalTime>
  <Words>5597</Words>
  <Application>Microsoft Office PowerPoint</Application>
  <PresentationFormat>On-screen Show (4:3)</PresentationFormat>
  <Paragraphs>983</Paragraphs>
  <Slides>106</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106</vt:i4>
      </vt:variant>
    </vt:vector>
  </HeadingPairs>
  <TitlesOfParts>
    <vt:vector size="118" baseType="lpstr">
      <vt:lpstr>Adobe 明體 Std L</vt:lpstr>
      <vt:lpstr>ＭＳ Ｐゴシック</vt:lpstr>
      <vt:lpstr>新細明體</vt:lpstr>
      <vt:lpstr>Arial</vt:lpstr>
      <vt:lpstr>Calibri</vt:lpstr>
      <vt:lpstr>Courier New</vt:lpstr>
      <vt:lpstr>Symbol</vt:lpstr>
      <vt:lpstr>Times</vt:lpstr>
      <vt:lpstr>Times New Roman</vt:lpstr>
      <vt:lpstr>Verdana</vt:lpstr>
      <vt:lpstr>Wingdings</vt: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Approaches</vt:lpstr>
      <vt:lpstr>PowerPoint Presentation</vt:lpstr>
      <vt:lpstr>Machine Learning - Data</vt:lpstr>
      <vt:lpstr>Machine Learning - Data</vt:lpstr>
      <vt:lpstr>Machine Learning - Data</vt:lpstr>
      <vt:lpstr>Machine Learning - Data</vt:lpstr>
      <vt:lpstr>Machine Learning - Data</vt:lpstr>
      <vt:lpstr>Machine Learning - Cloud</vt:lpstr>
      <vt:lpstr>Machine Learning - GPU</vt:lpstr>
      <vt:lpstr>Machine Learning - GPU</vt:lpstr>
      <vt:lpstr>Machine Learning - Community</vt:lpstr>
      <vt:lpstr>Machine Learning - Community</vt:lpstr>
      <vt:lpstr>Machine Learning - Community</vt:lpstr>
      <vt:lpstr>Demo – Short Term Stock Price Prediction</vt:lpstr>
      <vt:lpstr>1. Raw Data – Historical Tick Data</vt:lpstr>
      <vt:lpstr>1. Raw Data – Historical Tick Data</vt:lpstr>
      <vt:lpstr>1. Raw Data – Historical Tick Data</vt:lpstr>
      <vt:lpstr>1. Raw Data – Historical Tick Data</vt:lpstr>
      <vt:lpstr>1. Raw Data – Historical Tick Data</vt:lpstr>
      <vt:lpstr>1. Raw Data – Historical Tick Data</vt:lpstr>
      <vt:lpstr>2. Pre-processed Data – Order Book</vt:lpstr>
      <vt:lpstr>2. Pre-processed Data – Order Book</vt:lpstr>
      <vt:lpstr>3. Feature Engineering</vt:lpstr>
      <vt:lpstr>3. Data Feature - Order Book Imbalance</vt:lpstr>
      <vt:lpstr>3. Data Feature - Order Book Imbalance</vt:lpstr>
      <vt:lpstr>3. Data Feature - Order Book Imbalance</vt:lpstr>
      <vt:lpstr>3. Data Feature - Order Book Imbalance</vt:lpstr>
      <vt:lpstr>3. Data Feature - Order Book Imbalance</vt:lpstr>
      <vt:lpstr>3. Data Feature - Money flow</vt:lpstr>
      <vt:lpstr>3. Data Feature - Money flow</vt:lpstr>
      <vt:lpstr>3. Data Feature - Money flow</vt:lpstr>
      <vt:lpstr>4. Labelled Dataset</vt:lpstr>
      <vt:lpstr>4. Labelled Dataset</vt:lpstr>
      <vt:lpstr>4. Labelled Dataset</vt:lpstr>
      <vt:lpstr>5. EDA (Exploratory Data Analysis)</vt:lpstr>
      <vt:lpstr>5. EDA (Exploratory Data Analysis)</vt:lpstr>
      <vt:lpstr>6. Machine Learning Dataset</vt:lpstr>
      <vt:lpstr>6. Machine Learning Dataset</vt:lpstr>
      <vt:lpstr>7. Machine Learning Algorithm – Decision Tree</vt:lpstr>
      <vt:lpstr>PowerPoint Presentation</vt:lpstr>
      <vt:lpstr>8. Hyper-parameter Tuning</vt:lpstr>
      <vt:lpstr>PowerPoint Presentation</vt:lpstr>
      <vt:lpstr>9. Model Selection</vt:lpstr>
      <vt:lpstr>9. Model Selection</vt:lpstr>
      <vt:lpstr>9. Model Selection</vt:lpstr>
      <vt:lpstr>9. Model Selection</vt:lpstr>
      <vt:lpstr>9. Model Selection</vt:lpstr>
      <vt:lpstr>10. Performance - Evaluation</vt:lpstr>
      <vt:lpstr>10. Performance - Evaluation</vt:lpstr>
      <vt:lpstr>10. Performance - Evaluation</vt:lpstr>
      <vt:lpstr>10. Performance - Evaluation</vt:lpstr>
      <vt:lpstr>11. Trained Model Usage</vt:lpstr>
      <vt:lpstr>11. Trained Model Usage</vt:lpstr>
      <vt:lpstr>11. Trained Model Usage</vt:lpstr>
      <vt:lpstr>11. Trained Model Usage</vt:lpstr>
      <vt:lpstr>12. Conclusions and Takeaways</vt:lpstr>
      <vt:lpstr>Unsupervised Learning - PCA</vt:lpstr>
      <vt:lpstr>Unsupervised Learning - PCA</vt:lpstr>
      <vt:lpstr>k-Means Clustering</vt:lpstr>
      <vt:lpstr>k-Means Clustering</vt:lpstr>
      <vt:lpstr>Deep Learning</vt:lpstr>
      <vt:lpstr>Deep Learning - Example</vt:lpstr>
      <vt:lpstr>Deep Learning – Neural Networks</vt:lpstr>
      <vt:lpstr>Deep Learning - Neural Networks</vt:lpstr>
      <vt:lpstr>Demo: Image Classification</vt:lpstr>
      <vt:lpstr>Demo: Image Classification</vt:lpstr>
      <vt:lpstr>Demo: Image Classification</vt:lpstr>
      <vt:lpstr>Deep Learning – CNN</vt:lpstr>
      <vt:lpstr>CNN Use Cases - Satellite image</vt:lpstr>
      <vt:lpstr>CNN Use Cases – Trading Charts</vt:lpstr>
      <vt:lpstr>Use Cases – Face Recognition</vt:lpstr>
      <vt:lpstr>CNN Use Cases – Face Recognition</vt:lpstr>
      <vt:lpstr>Use Cases – People Recognition</vt:lpstr>
      <vt:lpstr>GANs (Generative Adversarial Networks)</vt:lpstr>
      <vt:lpstr>GANs (Generative Adversarial Networks)</vt:lpstr>
      <vt:lpstr>Deep Learning – LSTM</vt:lpstr>
      <vt:lpstr>Deep Learning – LSTM</vt:lpstr>
      <vt:lpstr>Appendix</vt:lpstr>
      <vt:lpstr>Introduction to AI - Second AI Boom </vt:lpstr>
      <vt:lpstr>Introduction to AI - Second AI Boom </vt:lpstr>
      <vt:lpstr>PowerPoint Presentation</vt:lpstr>
      <vt:lpstr>Machine Learning - Algorithm</vt:lpstr>
      <vt:lpstr>Machine Learning – Investments</vt:lpstr>
      <vt:lpstr>Example – Linear Regression</vt:lpstr>
      <vt:lpstr>Example – Linear Regression</vt:lpstr>
      <vt:lpstr>Objective function</vt:lpstr>
      <vt:lpstr>Gradient Descent</vt:lpstr>
      <vt:lpstr>Learning Rate</vt:lpstr>
      <vt:lpstr>Performance - Confusion Matrix</vt:lpstr>
      <vt:lpstr>Performance – Type I &amp; II Errors</vt:lpstr>
      <vt:lpstr>Performance - ROC curve</vt:lpstr>
      <vt:lpstr>Machine Learning Workflow</vt:lpstr>
      <vt:lpstr>Machine Learning Workflow</vt:lpstr>
      <vt:lpstr>Machine Learning Workflow</vt:lpstr>
      <vt:lpstr>Deep Learning - Neural Networks</vt:lpstr>
      <vt:lpstr>Deep Learning – CNN</vt:lpstr>
      <vt:lpstr>Deep Learning – CNN</vt:lpstr>
      <vt:lpstr>Deep Learning - Types</vt:lpstr>
      <vt:lpstr>GANs (Generative Adversarial Networks)</vt:lpstr>
      <vt:lpstr>GANs (Generative Adversarial Networks)</vt:lpstr>
      <vt:lpstr>GANs (Generative Adversarial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308</cp:revision>
  <cp:lastPrinted>2013-10-02T07:30:28Z</cp:lastPrinted>
  <dcterms:created xsi:type="dcterms:W3CDTF">2018-01-14T13:40:03Z</dcterms:created>
  <dcterms:modified xsi:type="dcterms:W3CDTF">2023-03-28T08:34:08Z</dcterms:modified>
</cp:coreProperties>
</file>